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368" r:id="rId5"/>
    <p:sldId id="381" r:id="rId6"/>
    <p:sldId id="391" r:id="rId7"/>
    <p:sldId id="359" r:id="rId8"/>
    <p:sldId id="358" r:id="rId9"/>
    <p:sldId id="382" r:id="rId10"/>
    <p:sldId id="384" r:id="rId11"/>
    <p:sldId id="386" r:id="rId12"/>
    <p:sldId id="365" r:id="rId13"/>
    <p:sldId id="260" r:id="rId14"/>
    <p:sldId id="261" r:id="rId15"/>
    <p:sldId id="262" r:id="rId16"/>
    <p:sldId id="263" r:id="rId17"/>
    <p:sldId id="264" r:id="rId18"/>
    <p:sldId id="324" r:id="rId19"/>
    <p:sldId id="269" r:id="rId20"/>
    <p:sldId id="389" r:id="rId21"/>
    <p:sldId id="390" r:id="rId22"/>
    <p:sldId id="328" r:id="rId23"/>
    <p:sldId id="326" r:id="rId24"/>
    <p:sldId id="273" r:id="rId25"/>
    <p:sldId id="274" r:id="rId26"/>
    <p:sldId id="275" r:id="rId27"/>
    <p:sldId id="329" r:id="rId28"/>
    <p:sldId id="367" r:id="rId29"/>
    <p:sldId id="387" r:id="rId30"/>
    <p:sldId id="271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14A5FD-47DF-44F2-AAA9-064A55E45160}" v="21" dt="2024-05-15T08:58:45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84" autoAdjust="0"/>
  </p:normalViewPr>
  <p:slideViewPr>
    <p:cSldViewPr snapToGrid="0">
      <p:cViewPr varScale="1">
        <p:scale>
          <a:sx n="63" d="100"/>
          <a:sy n="63" d="100"/>
        </p:scale>
        <p:origin x="1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3B14A5FD-47DF-44F2-AAA9-064A55E45160}"/>
    <pc:docChg chg="custSel addSld delSld modSld">
      <pc:chgData name="Thomas Noordeloos" userId="df9f46e9-7760-4f6a-814f-9e8180d7b46a" providerId="ADAL" clId="{3B14A5FD-47DF-44F2-AAA9-064A55E45160}" dt="2024-05-15T08:58:45.356" v="107"/>
      <pc:docMkLst>
        <pc:docMk/>
      </pc:docMkLst>
      <pc:sldChg chg="addSp modSp">
        <pc:chgData name="Thomas Noordeloos" userId="df9f46e9-7760-4f6a-814f-9e8180d7b46a" providerId="ADAL" clId="{3B14A5FD-47DF-44F2-AAA9-064A55E45160}" dt="2024-05-15T08:57:49.508" v="98" actId="14100"/>
        <pc:sldMkLst>
          <pc:docMk/>
          <pc:sldMk cId="109456293" sldId="269"/>
        </pc:sldMkLst>
        <pc:picChg chg="add mod">
          <ac:chgData name="Thomas Noordeloos" userId="df9f46e9-7760-4f6a-814f-9e8180d7b46a" providerId="ADAL" clId="{3B14A5FD-47DF-44F2-AAA9-064A55E45160}" dt="2024-05-15T08:57:49.508" v="98" actId="14100"/>
          <ac:picMkLst>
            <pc:docMk/>
            <pc:sldMk cId="109456293" sldId="269"/>
            <ac:picMk id="3" creationId="{26D5CDDF-CB8A-895D-6916-AEE2898D6F95}"/>
          </ac:picMkLst>
        </pc:picChg>
      </pc:sldChg>
      <pc:sldChg chg="del">
        <pc:chgData name="Thomas Noordeloos" userId="df9f46e9-7760-4f6a-814f-9e8180d7b46a" providerId="ADAL" clId="{3B14A5FD-47DF-44F2-AAA9-064A55E45160}" dt="2024-05-15T08:51:03.597" v="61" actId="47"/>
        <pc:sldMkLst>
          <pc:docMk/>
          <pc:sldMk cId="1146596296" sldId="270"/>
        </pc:sldMkLst>
      </pc:sldChg>
      <pc:sldChg chg="addSp modSp">
        <pc:chgData name="Thomas Noordeloos" userId="df9f46e9-7760-4f6a-814f-9e8180d7b46a" providerId="ADAL" clId="{3B14A5FD-47DF-44F2-AAA9-064A55E45160}" dt="2024-05-15T08:58:36.585" v="105"/>
        <pc:sldMkLst>
          <pc:docMk/>
          <pc:sldMk cId="2524012380" sldId="273"/>
        </pc:sldMkLst>
        <pc:picChg chg="add mod">
          <ac:chgData name="Thomas Noordeloos" userId="df9f46e9-7760-4f6a-814f-9e8180d7b46a" providerId="ADAL" clId="{3B14A5FD-47DF-44F2-AAA9-064A55E45160}" dt="2024-05-15T08:58:36.585" v="105"/>
          <ac:picMkLst>
            <pc:docMk/>
            <pc:sldMk cId="2524012380" sldId="273"/>
            <ac:picMk id="2" creationId="{B7EF5A66-4F41-FFAD-F7FB-857FBF910ABF}"/>
          </ac:picMkLst>
        </pc:picChg>
      </pc:sldChg>
      <pc:sldChg chg="addSp modSp">
        <pc:chgData name="Thomas Noordeloos" userId="df9f46e9-7760-4f6a-814f-9e8180d7b46a" providerId="ADAL" clId="{3B14A5FD-47DF-44F2-AAA9-064A55E45160}" dt="2024-05-15T08:58:41.437" v="106"/>
        <pc:sldMkLst>
          <pc:docMk/>
          <pc:sldMk cId="2017407810" sldId="274"/>
        </pc:sldMkLst>
        <pc:picChg chg="add mod">
          <ac:chgData name="Thomas Noordeloos" userId="df9f46e9-7760-4f6a-814f-9e8180d7b46a" providerId="ADAL" clId="{3B14A5FD-47DF-44F2-AAA9-064A55E45160}" dt="2024-05-15T08:58:41.437" v="106"/>
          <ac:picMkLst>
            <pc:docMk/>
            <pc:sldMk cId="2017407810" sldId="274"/>
            <ac:picMk id="2" creationId="{84C29DDE-424C-665B-5622-C578EDD9903D}"/>
          </ac:picMkLst>
        </pc:picChg>
      </pc:sldChg>
      <pc:sldChg chg="addSp modSp">
        <pc:chgData name="Thomas Noordeloos" userId="df9f46e9-7760-4f6a-814f-9e8180d7b46a" providerId="ADAL" clId="{3B14A5FD-47DF-44F2-AAA9-064A55E45160}" dt="2024-05-15T08:58:45.356" v="107"/>
        <pc:sldMkLst>
          <pc:docMk/>
          <pc:sldMk cId="668294381" sldId="275"/>
        </pc:sldMkLst>
        <pc:picChg chg="add mod">
          <ac:chgData name="Thomas Noordeloos" userId="df9f46e9-7760-4f6a-814f-9e8180d7b46a" providerId="ADAL" clId="{3B14A5FD-47DF-44F2-AAA9-064A55E45160}" dt="2024-05-15T08:58:45.356" v="107"/>
          <ac:picMkLst>
            <pc:docMk/>
            <pc:sldMk cId="668294381" sldId="275"/>
            <ac:picMk id="2" creationId="{F5107F91-3DC7-A866-A825-3F10EBA42834}"/>
          </ac:picMkLst>
        </pc:picChg>
      </pc:sldChg>
      <pc:sldChg chg="addSp delSp modSp">
        <pc:chgData name="Thomas Noordeloos" userId="df9f46e9-7760-4f6a-814f-9e8180d7b46a" providerId="ADAL" clId="{3B14A5FD-47DF-44F2-AAA9-064A55E45160}" dt="2024-05-15T08:57:56.714" v="100"/>
        <pc:sldMkLst>
          <pc:docMk/>
          <pc:sldMk cId="2571187496" sldId="324"/>
        </pc:sldMkLst>
        <pc:picChg chg="add del mod">
          <ac:chgData name="Thomas Noordeloos" userId="df9f46e9-7760-4f6a-814f-9e8180d7b46a" providerId="ADAL" clId="{3B14A5FD-47DF-44F2-AAA9-064A55E45160}" dt="2024-05-15T08:57:56.549" v="99" actId="478"/>
          <ac:picMkLst>
            <pc:docMk/>
            <pc:sldMk cId="2571187496" sldId="324"/>
            <ac:picMk id="2" creationId="{88D43802-DAA5-64CC-45BE-ADE0B7DBE1A0}"/>
          </ac:picMkLst>
        </pc:picChg>
        <pc:picChg chg="add mod">
          <ac:chgData name="Thomas Noordeloos" userId="df9f46e9-7760-4f6a-814f-9e8180d7b46a" providerId="ADAL" clId="{3B14A5FD-47DF-44F2-AAA9-064A55E45160}" dt="2024-05-15T08:57:56.714" v="100"/>
          <ac:picMkLst>
            <pc:docMk/>
            <pc:sldMk cId="2571187496" sldId="324"/>
            <ac:picMk id="3" creationId="{E2564D54-FCA4-2BF9-C7C9-5B8D74F46B1E}"/>
          </ac:picMkLst>
        </pc:picChg>
      </pc:sldChg>
      <pc:sldChg chg="addSp modSp">
        <pc:chgData name="Thomas Noordeloos" userId="df9f46e9-7760-4f6a-814f-9e8180d7b46a" providerId="ADAL" clId="{3B14A5FD-47DF-44F2-AAA9-064A55E45160}" dt="2024-05-15T08:58:33.407" v="104"/>
        <pc:sldMkLst>
          <pc:docMk/>
          <pc:sldMk cId="1109978566" sldId="326"/>
        </pc:sldMkLst>
        <pc:picChg chg="add mod">
          <ac:chgData name="Thomas Noordeloos" userId="df9f46e9-7760-4f6a-814f-9e8180d7b46a" providerId="ADAL" clId="{3B14A5FD-47DF-44F2-AAA9-064A55E45160}" dt="2024-05-15T08:58:33.407" v="104"/>
          <ac:picMkLst>
            <pc:docMk/>
            <pc:sldMk cId="1109978566" sldId="326"/>
            <ac:picMk id="3" creationId="{D508BCF6-033D-A7D5-4C96-98982A10A6A8}"/>
          </ac:picMkLst>
        </pc:picChg>
      </pc:sldChg>
      <pc:sldChg chg="addSp modSp">
        <pc:chgData name="Thomas Noordeloos" userId="df9f46e9-7760-4f6a-814f-9e8180d7b46a" providerId="ADAL" clId="{3B14A5FD-47DF-44F2-AAA9-064A55E45160}" dt="2024-05-15T08:58:26.522" v="103"/>
        <pc:sldMkLst>
          <pc:docMk/>
          <pc:sldMk cId="1984883409" sldId="328"/>
        </pc:sldMkLst>
        <pc:picChg chg="add mod">
          <ac:chgData name="Thomas Noordeloos" userId="df9f46e9-7760-4f6a-814f-9e8180d7b46a" providerId="ADAL" clId="{3B14A5FD-47DF-44F2-AAA9-064A55E45160}" dt="2024-05-15T08:58:26.522" v="103"/>
          <ac:picMkLst>
            <pc:docMk/>
            <pc:sldMk cId="1984883409" sldId="328"/>
            <ac:picMk id="2" creationId="{3734FEE3-5086-26CA-E88D-75565B8D8AF8}"/>
          </ac:picMkLst>
        </pc:picChg>
      </pc:sldChg>
      <pc:sldChg chg="add del">
        <pc:chgData name="Thomas Noordeloos" userId="df9f46e9-7760-4f6a-814f-9e8180d7b46a" providerId="ADAL" clId="{3B14A5FD-47DF-44F2-AAA9-064A55E45160}" dt="2024-05-15T08:52:43.190" v="81"/>
        <pc:sldMkLst>
          <pc:docMk/>
          <pc:sldMk cId="3277655477" sldId="358"/>
        </pc:sldMkLst>
      </pc:sldChg>
      <pc:sldChg chg="add">
        <pc:chgData name="Thomas Noordeloos" userId="df9f46e9-7760-4f6a-814f-9e8180d7b46a" providerId="ADAL" clId="{3B14A5FD-47DF-44F2-AAA9-064A55E45160}" dt="2024-05-15T08:52:43.190" v="81"/>
        <pc:sldMkLst>
          <pc:docMk/>
          <pc:sldMk cId="3912862591" sldId="359"/>
        </pc:sldMkLst>
      </pc:sldChg>
      <pc:sldChg chg="del">
        <pc:chgData name="Thomas Noordeloos" userId="df9f46e9-7760-4f6a-814f-9e8180d7b46a" providerId="ADAL" clId="{3B14A5FD-47DF-44F2-AAA9-064A55E45160}" dt="2024-05-15T08:52:40.737" v="80" actId="47"/>
        <pc:sldMkLst>
          <pc:docMk/>
          <pc:sldMk cId="923031797" sldId="372"/>
        </pc:sldMkLst>
      </pc:sldChg>
      <pc:sldChg chg="modSp mod">
        <pc:chgData name="Thomas Noordeloos" userId="df9f46e9-7760-4f6a-814f-9e8180d7b46a" providerId="ADAL" clId="{3B14A5FD-47DF-44F2-AAA9-064A55E45160}" dt="2024-05-15T08:50:46.017" v="60" actId="20577"/>
        <pc:sldMkLst>
          <pc:docMk/>
          <pc:sldMk cId="2859079353" sldId="381"/>
        </pc:sldMkLst>
        <pc:spChg chg="mod">
          <ac:chgData name="Thomas Noordeloos" userId="df9f46e9-7760-4f6a-814f-9e8180d7b46a" providerId="ADAL" clId="{3B14A5FD-47DF-44F2-AAA9-064A55E45160}" dt="2024-05-15T08:50:46.017" v="60" actId="20577"/>
          <ac:spMkLst>
            <pc:docMk/>
            <pc:sldMk cId="2859079353" sldId="381"/>
            <ac:spMk id="6" creationId="{81B96BA2-902A-4078-8942-E8A2417A9A29}"/>
          </ac:spMkLst>
        </pc:spChg>
        <pc:graphicFrameChg chg="mod modGraphic">
          <ac:chgData name="Thomas Noordeloos" userId="df9f46e9-7760-4f6a-814f-9e8180d7b46a" providerId="ADAL" clId="{3B14A5FD-47DF-44F2-AAA9-064A55E45160}" dt="2024-05-15T08:48:15.621" v="3" actId="108"/>
          <ac:graphicFrameMkLst>
            <pc:docMk/>
            <pc:sldMk cId="2859079353" sldId="381"/>
            <ac:graphicFrameMk id="7" creationId="{E301E4D4-09EB-42FE-AC70-36D3DFBAE62B}"/>
          </ac:graphicFrameMkLst>
        </pc:graphicFrameChg>
      </pc:sldChg>
      <pc:sldChg chg="modSp mod">
        <pc:chgData name="Thomas Noordeloos" userId="df9f46e9-7760-4f6a-814f-9e8180d7b46a" providerId="ADAL" clId="{3B14A5FD-47DF-44F2-AAA9-064A55E45160}" dt="2024-05-15T08:53:22.581" v="83" actId="20577"/>
        <pc:sldMkLst>
          <pc:docMk/>
          <pc:sldMk cId="1660430701" sldId="382"/>
        </pc:sldMkLst>
        <pc:spChg chg="mod">
          <ac:chgData name="Thomas Noordeloos" userId="df9f46e9-7760-4f6a-814f-9e8180d7b46a" providerId="ADAL" clId="{3B14A5FD-47DF-44F2-AAA9-064A55E45160}" dt="2024-05-15T08:53:22.581" v="83" actId="20577"/>
          <ac:spMkLst>
            <pc:docMk/>
            <pc:sldMk cId="1660430701" sldId="382"/>
            <ac:spMk id="2" creationId="{8FBFB187-5FF3-4FF9-9604-7E1C87161629}"/>
          </ac:spMkLst>
        </pc:spChg>
      </pc:sldChg>
      <pc:sldChg chg="modSp mod">
        <pc:chgData name="Thomas Noordeloos" userId="df9f46e9-7760-4f6a-814f-9e8180d7b46a" providerId="ADAL" clId="{3B14A5FD-47DF-44F2-AAA9-064A55E45160}" dt="2024-05-15T08:54:24.485" v="87" actId="20577"/>
        <pc:sldMkLst>
          <pc:docMk/>
          <pc:sldMk cId="1712475103" sldId="384"/>
        </pc:sldMkLst>
        <pc:spChg chg="mod">
          <ac:chgData name="Thomas Noordeloos" userId="df9f46e9-7760-4f6a-814f-9e8180d7b46a" providerId="ADAL" clId="{3B14A5FD-47DF-44F2-AAA9-064A55E45160}" dt="2024-05-15T08:54:24.485" v="87" actId="20577"/>
          <ac:spMkLst>
            <pc:docMk/>
            <pc:sldMk cId="1712475103" sldId="384"/>
            <ac:spMk id="2" creationId="{8FBFB187-5FF3-4FF9-9604-7E1C87161629}"/>
          </ac:spMkLst>
        </pc:spChg>
      </pc:sldChg>
      <pc:sldChg chg="addSp delSp modSp mod">
        <pc:chgData name="Thomas Noordeloos" userId="df9f46e9-7760-4f6a-814f-9e8180d7b46a" providerId="ADAL" clId="{3B14A5FD-47DF-44F2-AAA9-064A55E45160}" dt="2024-05-15T08:56:25.158" v="93" actId="14100"/>
        <pc:sldMkLst>
          <pc:docMk/>
          <pc:sldMk cId="2652661927" sldId="386"/>
        </pc:sldMkLst>
        <pc:spChg chg="add mod">
          <ac:chgData name="Thomas Noordeloos" userId="df9f46e9-7760-4f6a-814f-9e8180d7b46a" providerId="ADAL" clId="{3B14A5FD-47DF-44F2-AAA9-064A55E45160}" dt="2024-05-15T08:56:13.701" v="89"/>
          <ac:spMkLst>
            <pc:docMk/>
            <pc:sldMk cId="2652661927" sldId="386"/>
            <ac:spMk id="2" creationId="{052C6C33-C376-119D-9393-333C11261A77}"/>
          </ac:spMkLst>
        </pc:spChg>
        <pc:spChg chg="mod">
          <ac:chgData name="Thomas Noordeloos" userId="df9f46e9-7760-4f6a-814f-9e8180d7b46a" providerId="ADAL" clId="{3B14A5FD-47DF-44F2-AAA9-064A55E45160}" dt="2024-05-15T08:56:21.439" v="92" actId="403"/>
          <ac:spMkLst>
            <pc:docMk/>
            <pc:sldMk cId="2652661927" sldId="386"/>
            <ac:spMk id="18" creationId="{A78D92C8-7B2A-BEE8-B453-1EB17802C9B8}"/>
          </ac:spMkLst>
        </pc:spChg>
        <pc:spChg chg="del">
          <ac:chgData name="Thomas Noordeloos" userId="df9f46e9-7760-4f6a-814f-9e8180d7b46a" providerId="ADAL" clId="{3B14A5FD-47DF-44F2-AAA9-064A55E45160}" dt="2024-05-15T08:56:13.477" v="88" actId="478"/>
          <ac:spMkLst>
            <pc:docMk/>
            <pc:sldMk cId="2652661927" sldId="386"/>
            <ac:spMk id="23" creationId="{BD698435-1FDB-1667-6B53-2549AE7F961C}"/>
          </ac:spMkLst>
        </pc:spChg>
        <pc:picChg chg="mod">
          <ac:chgData name="Thomas Noordeloos" userId="df9f46e9-7760-4f6a-814f-9e8180d7b46a" providerId="ADAL" clId="{3B14A5FD-47DF-44F2-AAA9-064A55E45160}" dt="2024-05-15T08:56:25.158" v="93" actId="14100"/>
          <ac:picMkLst>
            <pc:docMk/>
            <pc:sldMk cId="2652661927" sldId="386"/>
            <ac:picMk id="24" creationId="{402839E4-1FAF-C57C-760C-B32111B0CB0C}"/>
          </ac:picMkLst>
        </pc:picChg>
      </pc:sldChg>
      <pc:sldChg chg="del">
        <pc:chgData name="Thomas Noordeloos" userId="df9f46e9-7760-4f6a-814f-9e8180d7b46a" providerId="ADAL" clId="{3B14A5FD-47DF-44F2-AAA9-064A55E45160}" dt="2024-05-15T08:50:09.013" v="49" actId="47"/>
        <pc:sldMkLst>
          <pc:docMk/>
          <pc:sldMk cId="3614932614" sldId="388"/>
        </pc:sldMkLst>
      </pc:sldChg>
      <pc:sldChg chg="addSp modSp">
        <pc:chgData name="Thomas Noordeloos" userId="df9f46e9-7760-4f6a-814f-9e8180d7b46a" providerId="ADAL" clId="{3B14A5FD-47DF-44F2-AAA9-064A55E45160}" dt="2024-05-15T08:58:07.754" v="101"/>
        <pc:sldMkLst>
          <pc:docMk/>
          <pc:sldMk cId="3632802196" sldId="389"/>
        </pc:sldMkLst>
        <pc:picChg chg="add mod">
          <ac:chgData name="Thomas Noordeloos" userId="df9f46e9-7760-4f6a-814f-9e8180d7b46a" providerId="ADAL" clId="{3B14A5FD-47DF-44F2-AAA9-064A55E45160}" dt="2024-05-15T08:58:07.754" v="101"/>
          <ac:picMkLst>
            <pc:docMk/>
            <pc:sldMk cId="3632802196" sldId="389"/>
            <ac:picMk id="3" creationId="{EE34F176-6E70-4811-8E13-CAD4FEEEA9C2}"/>
          </ac:picMkLst>
        </pc:picChg>
      </pc:sldChg>
      <pc:sldChg chg="addSp modSp">
        <pc:chgData name="Thomas Noordeloos" userId="df9f46e9-7760-4f6a-814f-9e8180d7b46a" providerId="ADAL" clId="{3B14A5FD-47DF-44F2-AAA9-064A55E45160}" dt="2024-05-15T08:58:20.615" v="102"/>
        <pc:sldMkLst>
          <pc:docMk/>
          <pc:sldMk cId="3056357371" sldId="390"/>
        </pc:sldMkLst>
        <pc:picChg chg="add mod">
          <ac:chgData name="Thomas Noordeloos" userId="df9f46e9-7760-4f6a-814f-9e8180d7b46a" providerId="ADAL" clId="{3B14A5FD-47DF-44F2-AAA9-064A55E45160}" dt="2024-05-15T08:58:20.615" v="102"/>
          <ac:picMkLst>
            <pc:docMk/>
            <pc:sldMk cId="3056357371" sldId="390"/>
            <ac:picMk id="3" creationId="{E20797DF-02B1-1029-6499-351A25A9AF2E}"/>
          </ac:picMkLst>
        </pc:picChg>
      </pc:sldChg>
      <pc:sldChg chg="modSp add mod">
        <pc:chgData name="Thomas Noordeloos" userId="df9f46e9-7760-4f6a-814f-9e8180d7b46a" providerId="ADAL" clId="{3B14A5FD-47DF-44F2-AAA9-064A55E45160}" dt="2024-05-15T08:52:17.216" v="79" actId="6549"/>
        <pc:sldMkLst>
          <pc:docMk/>
          <pc:sldMk cId="2150147139" sldId="391"/>
        </pc:sldMkLst>
        <pc:graphicFrameChg chg="mod modGraphic">
          <ac:chgData name="Thomas Noordeloos" userId="df9f46e9-7760-4f6a-814f-9e8180d7b46a" providerId="ADAL" clId="{3B14A5FD-47DF-44F2-AAA9-064A55E45160}" dt="2024-05-15T08:52:17.216" v="79" actId="6549"/>
          <ac:graphicFrameMkLst>
            <pc:docMk/>
            <pc:sldMk cId="2150147139" sldId="391"/>
            <ac:graphicFrameMk id="5" creationId="{021CEEAF-BAB8-2A08-26C3-BF65709B47E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Inwoners naar leeftijd 2019</a:t>
            </a:r>
          </a:p>
          <a:p>
            <a:pPr>
              <a:defRPr/>
            </a:pPr>
            <a:r>
              <a:rPr lang="nl-NL"/>
              <a:t>De Blaak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Blad1!$C$5</c:f>
              <c:strCache>
                <c:ptCount val="1"/>
                <c:pt idx="0">
                  <c:v>0 t/m 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Blad1!$C$6</c:f>
              <c:numCache>
                <c:formatCode>0.0%</c:formatCode>
                <c:ptCount val="1"/>
                <c:pt idx="0">
                  <c:v>3.654039557492457E-2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F-4432-AA53-091857B79860}"/>
            </c:ext>
          </c:extLst>
        </c:ser>
        <c:ser>
          <c:idx val="1"/>
          <c:order val="1"/>
          <c:tx>
            <c:strRef>
              <c:f>Blad1!$D$5</c:f>
              <c:strCache>
                <c:ptCount val="1"/>
                <c:pt idx="0">
                  <c:v>4 t/m 11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Blad1!$D$6</c:f>
              <c:numCache>
                <c:formatCode>0.0%</c:formatCode>
                <c:ptCount val="1"/>
                <c:pt idx="0">
                  <c:v>9.4032852832718741E-2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F-4432-AA53-091857B79860}"/>
            </c:ext>
          </c:extLst>
        </c:ser>
        <c:ser>
          <c:idx val="2"/>
          <c:order val="2"/>
          <c:tx>
            <c:strRef>
              <c:f>Blad1!$E$5</c:f>
              <c:strCache>
                <c:ptCount val="1"/>
                <c:pt idx="0">
                  <c:v>12 t/m 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Blad1!$E$6</c:f>
              <c:numCache>
                <c:formatCode>0.0%</c:formatCode>
                <c:ptCount val="1"/>
                <c:pt idx="0">
                  <c:v>6.3526651022460606E-2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F-4432-AA53-091857B79860}"/>
            </c:ext>
          </c:extLst>
        </c:ser>
        <c:ser>
          <c:idx val="3"/>
          <c:order val="3"/>
          <c:tx>
            <c:strRef>
              <c:f>Blad1!$F$5</c:f>
              <c:strCache>
                <c:ptCount val="1"/>
                <c:pt idx="0">
                  <c:v>18 t/m 26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Blad1!$F$6</c:f>
              <c:numCache>
                <c:formatCode>0.0%</c:formatCode>
                <c:ptCount val="1"/>
                <c:pt idx="0">
                  <c:v>7.4421723097552794E-2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DF-4432-AA53-091857B79860}"/>
            </c:ext>
          </c:extLst>
        </c:ser>
        <c:ser>
          <c:idx val="4"/>
          <c:order val="4"/>
          <c:tx>
            <c:strRef>
              <c:f>Blad1!$G$5</c:f>
              <c:strCache>
                <c:ptCount val="1"/>
                <c:pt idx="0">
                  <c:v>27 t/m 39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Blad1!$G$6</c:f>
              <c:numCache>
                <c:formatCode>0.0%</c:formatCode>
                <c:ptCount val="1"/>
                <c:pt idx="0">
                  <c:v>0.12001340931947703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DF-4432-AA53-091857B79860}"/>
            </c:ext>
          </c:extLst>
        </c:ser>
        <c:ser>
          <c:idx val="5"/>
          <c:order val="5"/>
          <c:tx>
            <c:strRef>
              <c:f>Blad1!$H$5</c:f>
              <c:strCache>
                <c:ptCount val="1"/>
                <c:pt idx="0">
                  <c:v>40 t/m 54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Blad1!$H$6</c:f>
              <c:numCache>
                <c:formatCode>0.0%</c:formatCode>
                <c:ptCount val="1"/>
                <c:pt idx="0">
                  <c:v>0.17281260476030841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DF-4432-AA53-091857B79860}"/>
            </c:ext>
          </c:extLst>
        </c:ser>
        <c:ser>
          <c:idx val="6"/>
          <c:order val="6"/>
          <c:tx>
            <c:strRef>
              <c:f>Blad1!$I$5</c:f>
              <c:strCache>
                <c:ptCount val="1"/>
                <c:pt idx="0">
                  <c:v>55 t/m 64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Blad1!$I$6</c:f>
              <c:numCache>
                <c:formatCode>0.0%</c:formatCode>
                <c:ptCount val="1"/>
                <c:pt idx="0">
                  <c:v>0.20030170968823333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DF-4432-AA53-091857B79860}"/>
            </c:ext>
          </c:extLst>
        </c:ser>
        <c:ser>
          <c:idx val="7"/>
          <c:order val="7"/>
          <c:tx>
            <c:strRef>
              <c:f>Blad1!$J$5</c:f>
              <c:strCache>
                <c:ptCount val="1"/>
                <c:pt idx="0">
                  <c:v>65+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Blad1!$J$6</c:f>
              <c:numCache>
                <c:formatCode>0.0%</c:formatCode>
                <c:ptCount val="1"/>
                <c:pt idx="0">
                  <c:v>0.23835065370432451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DF-4432-AA53-091857B79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0879567"/>
        <c:axId val="200879983"/>
      </c:barChart>
      <c:catAx>
        <c:axId val="20087956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0879983"/>
        <c:crosses val="autoZero"/>
        <c:auto val="1"/>
        <c:lblAlgn val="ctr"/>
        <c:lblOffset val="100"/>
        <c:noMultiLvlLbl val="0"/>
      </c:catAx>
      <c:valAx>
        <c:axId val="200879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0879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846872611541358E-2"/>
          <c:y val="0.92743634742753733"/>
          <c:w val="0.89999997274226939"/>
          <c:h val="6.3285970074238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331D9-A5A1-40E2-B0C2-126BCB0E95C6}" type="datetimeFigureOut">
              <a:rPr lang="nl-NL" smtClean="0"/>
              <a:t>15-5-2024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00745-2EE1-4F4F-89E0-8942A9C92D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49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00745-2EE1-4F4F-89E0-8942A9C92D9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90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00745-2EE1-4F4F-89E0-8942A9C92D9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70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15-5-2024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15-5-2024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1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15-5-2024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66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0E414-6019-496D-9C03-7346D73D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F72AC6-87D3-4024-A89A-935B6DF6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3221C-ECBD-4A7E-8BC3-F415344A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15-5-2024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31E5D1-2422-4204-8B37-5CFF9E1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E7F4F0-5D53-4514-B332-8E983332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22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DCA036-7584-4922-8586-D27143D5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8E66D-2C39-4125-8AF3-537C50A9B782}" type="datetimeFigureOut">
              <a:rPr lang="nl-NL" smtClean="0"/>
              <a:t>15-5-2024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D78A8D-7113-4B1E-BA95-8B20E9AA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BFDDC8-91C5-4B4C-BB1A-57FFAF98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9910-0118-41D0-B885-A5945F792F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57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15-5-2024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8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b.incijfers.nl/viewer/" TargetMode="External"/><Relationship Id="rId2" Type="http://schemas.openxmlformats.org/officeDocument/2006/relationships/hyperlink" Target="https://tilburg.incijfers.nl/dashboard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hyperlink" Target="https://www.oozo.nl/" TargetMode="External"/><Relationship Id="rId4" Type="http://schemas.openxmlformats.org/officeDocument/2006/relationships/hyperlink" Target="https://www.cbs.nl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6A9E6-EF86-678F-C21B-FB1DDC14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0537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  <a:latin typeface="Athletics ExtraBold" panose="02000000000000000000" pitchFamily="50" charset="0"/>
              </a:rPr>
              <a:t>Inrichting van een gebied</a:t>
            </a:r>
            <a:br>
              <a:rPr lang="nl-NL" dirty="0">
                <a:solidFill>
                  <a:srgbClr val="002060"/>
                </a:solidFill>
                <a:latin typeface="Athletics Regular" panose="02000000000000000000" pitchFamily="50" charset="0"/>
              </a:rPr>
            </a:br>
            <a:r>
              <a:rPr lang="nl-NL" sz="4000" dirty="0">
                <a:solidFill>
                  <a:srgbClr val="002060"/>
                </a:solidFill>
                <a:latin typeface="Athletics Regular" panose="02000000000000000000" pitchFamily="50" charset="0"/>
              </a:rPr>
              <a:t>Leerjaar 1 – periode 4</a:t>
            </a:r>
            <a:endParaRPr lang="nl-NL" dirty="0">
              <a:solidFill>
                <a:srgbClr val="002060"/>
              </a:solidFill>
              <a:latin typeface="Athletics Regular" panose="02000000000000000000" pitchFamily="50" charset="0"/>
            </a:endParaRPr>
          </a:p>
        </p:txBody>
      </p:sp>
      <p:pic>
        <p:nvPicPr>
          <p:cNvPr id="4" name="Picture 8" descr="Gemeente Tilburg - Cstories.nl - Business Storytelling">
            <a:extLst>
              <a:ext uri="{FF2B5EF4-FFF2-40B4-BE49-F238E27FC236}">
                <a16:creationId xmlns:a16="http://schemas.microsoft.com/office/drawing/2014/main" id="{961ED5D1-B0AA-EF2C-9A03-4D162B172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58" y="2057519"/>
            <a:ext cx="1505602" cy="132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1F5D507-6C55-5BE6-42FD-1A3E3D58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245"/>
            <a:ext cx="12219103" cy="687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14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Deskresearch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(Secundair onderzoek/ bronnenonderzoek)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282365" y="1958370"/>
          <a:ext cx="10071435" cy="405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7419">
                <a:tc>
                  <a:txBody>
                    <a:bodyPr/>
                    <a:lstStyle/>
                    <a:p>
                      <a:pPr marL="457200" lvl="1" indent="0">
                        <a:buFont typeface="Wingdings" panose="05000000000000000000" pitchFamily="2" charset="2"/>
                        <a:buNone/>
                      </a:pPr>
                      <a:r>
                        <a:rPr lang="nl-NL" sz="2800" b="1" kern="1200" noProof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Voordelen</a:t>
                      </a: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Goedkoop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Snel beschikbaar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endParaRPr lang="nl-NL" sz="2800" b="0" kern="1200" noProof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1" indent="0">
                        <a:buFont typeface="Wingdings" panose="05000000000000000000" pitchFamily="2" charset="2"/>
                        <a:buNone/>
                      </a:pPr>
                      <a:r>
                        <a:rPr lang="nl-NL" sz="2800" b="1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Nadelen</a:t>
                      </a: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Gegevens vaak verouderd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Betrouwbaarheid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Incompleet/niet volledig toepasbaar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(Te) grote hoeveelheden data</a:t>
                      </a:r>
                      <a:endParaRPr lang="nl-NL" sz="2800" noProof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2" descr="Marktonderzoek: hoe een documentair onderzoek uitvoere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37" y="131167"/>
            <a:ext cx="1347558" cy="8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282365" y="1958370"/>
          <a:ext cx="10071435" cy="405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7419">
                <a:tc>
                  <a:txBody>
                    <a:bodyPr/>
                    <a:lstStyle/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nl-NL" sz="3200" b="1" u="sng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Kwali</a:t>
                      </a:r>
                      <a:r>
                        <a:rPr lang="nl-NL" sz="3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tatief</a:t>
                      </a:r>
                      <a:r>
                        <a:rPr lang="nl-NL" sz="3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marktonderzoek</a:t>
                      </a: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endParaRPr lang="nl-NL" sz="3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nl-NL" sz="3200" b="1" u="sng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Kwanti</a:t>
                      </a:r>
                      <a:r>
                        <a:rPr lang="nl-NL" sz="3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tatief marktonderzoek</a:t>
                      </a:r>
                      <a:endParaRPr lang="nl-NL" sz="3200" b="1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56" y="37787"/>
            <a:ext cx="2021752" cy="19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9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71074" y="2245895"/>
            <a:ext cx="1086050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 b="1" u="sng" dirty="0"/>
              <a:t>Kwali</a:t>
            </a:r>
            <a:r>
              <a:rPr lang="nl-NL" sz="2800" dirty="0"/>
              <a:t>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Kleinschalig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Meestal basis van kwantitatief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Onderzoek wordt in tekst uitgedrukt</a:t>
            </a:r>
          </a:p>
          <a:p>
            <a:pPr lvl="1"/>
            <a:endParaRPr lang="nl-NL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nl-NL" sz="2800" dirty="0"/>
          </a:p>
          <a:p>
            <a:endParaRPr lang="nl-NL" dirty="0"/>
          </a:p>
        </p:txBody>
      </p:sp>
      <p:pic>
        <p:nvPicPr>
          <p:cNvPr id="4" name="Picture 4" descr="Nieuw in onze winkel.... - Kunstburg, Doesburg">
            <a:extLst>
              <a:ext uri="{FF2B5EF4-FFF2-40B4-BE49-F238E27FC236}">
                <a16:creationId xmlns:a16="http://schemas.microsoft.com/office/drawing/2014/main" id="{4D8C2EE1-F922-B088-4418-F74AC406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56" y="37787"/>
            <a:ext cx="2021752" cy="19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cus Group: What It Is &amp; How to Conduct It + Examples">
            <a:extLst>
              <a:ext uri="{FF2B5EF4-FFF2-40B4-BE49-F238E27FC236}">
                <a16:creationId xmlns:a16="http://schemas.microsoft.com/office/drawing/2014/main" id="{F036C724-4F38-409F-5C88-F8C845779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r="4436" b="17055"/>
          <a:stretch/>
        </p:blipFill>
        <p:spPr bwMode="auto">
          <a:xfrm>
            <a:off x="3349869" y="4198519"/>
            <a:ext cx="5848582" cy="26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71074" y="2245895"/>
            <a:ext cx="1086050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 b="1" u="sng" dirty="0"/>
              <a:t>Kwanti</a:t>
            </a:r>
            <a:r>
              <a:rPr lang="nl-NL" sz="2800" dirty="0"/>
              <a:t>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Grootschalig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Onderzoek wordt in getallen uitgedrukt (statistische analyse)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endParaRPr lang="nl-NL" sz="2800" b="1" dirty="0"/>
          </a:p>
          <a:p>
            <a:endParaRPr lang="nl-NL" dirty="0"/>
          </a:p>
        </p:txBody>
      </p:sp>
      <p:pic>
        <p:nvPicPr>
          <p:cNvPr id="4" name="Picture 4" descr="Nieuw in onze winkel.... - Kunstburg, Doesburg">
            <a:extLst>
              <a:ext uri="{FF2B5EF4-FFF2-40B4-BE49-F238E27FC236}">
                <a16:creationId xmlns:a16="http://schemas.microsoft.com/office/drawing/2014/main" id="{C00329B4-61F3-8BDF-A064-53FE6FD1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56" y="37787"/>
            <a:ext cx="2021752" cy="19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EEE869-A7FC-FD76-91AD-09979955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67" y="4693866"/>
            <a:ext cx="7849695" cy="1781424"/>
          </a:xfrm>
          <a:prstGeom prst="rect">
            <a:avLst/>
          </a:prstGeom>
        </p:spPr>
      </p:pic>
      <p:pic>
        <p:nvPicPr>
          <p:cNvPr id="2050" name="Picture 2" descr="Operationeel plan 2022">
            <a:extLst>
              <a:ext uri="{FF2B5EF4-FFF2-40B4-BE49-F238E27FC236}">
                <a16:creationId xmlns:a16="http://schemas.microsoft.com/office/drawing/2014/main" id="{5CFBDC9E-2BC1-4E08-9359-9CE03719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67" y="4138659"/>
            <a:ext cx="3605395" cy="42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0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79" y="286167"/>
            <a:ext cx="1561621" cy="14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66537" y="1774656"/>
            <a:ext cx="1086050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nl-NL" sz="2800" b="1"/>
              <a:t>Soorten fieldresearch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Observatie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Experiment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Enquête 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Persoonlijke-, schriftelijke-, telefonische enquête	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Online enquête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Panel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Gestructureerde, persoonlijke 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Ongestructureerde, persoonlijk 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Groepsinterview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endParaRPr lang="nl-NL" sz="2800" b="1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57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1066799" y="1076587"/>
            <a:ext cx="8652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</a:rPr>
              <a:t>Deskresearch - </a:t>
            </a:r>
            <a:r>
              <a:rPr lang="nl-NL" sz="4000" dirty="0"/>
              <a:t>centrum Tilburg</a:t>
            </a:r>
            <a:r>
              <a:rPr lang="en-US" sz="4400" b="1" dirty="0">
                <a:latin typeface="+mj-lt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itchFamily="34" charset="0"/>
                <a:cs typeface="+mn-cs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itchFamily="34" charset="0"/>
                <a:cs typeface="+mn-cs"/>
              </a:rPr>
              <a:t> </a:t>
            </a:r>
          </a:p>
        </p:txBody>
      </p:sp>
      <p:pic>
        <p:nvPicPr>
          <p:cNvPr id="3074" name="Picture 2" descr="Dit is de nieuwe stadsplattegrond van Tilburg">
            <a:extLst>
              <a:ext uri="{FF2B5EF4-FFF2-40B4-BE49-F238E27FC236}">
                <a16:creationId xmlns:a16="http://schemas.microsoft.com/office/drawing/2014/main" id="{C54C80C1-B837-5527-D13D-49EEC13E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09" y="1927588"/>
            <a:ext cx="6637582" cy="469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ktonderzoek: hoe een documentair onderzoek uitvoeren?">
            <a:extLst>
              <a:ext uri="{FF2B5EF4-FFF2-40B4-BE49-F238E27FC236}">
                <a16:creationId xmlns:a16="http://schemas.microsoft.com/office/drawing/2014/main" id="{E2564D54-FCA4-2BF9-C7C9-5B8D74F4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8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2101904"/>
            <a:ext cx="901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Athletics Regular" panose="02000000000000000000" pitchFamily="50" charset="0"/>
              </a:rPr>
              <a:t>Wat voor data kan je vinden voor deskresearch?</a:t>
            </a:r>
            <a:endParaRPr lang="nl-NL" dirty="0">
              <a:solidFill>
                <a:schemeClr val="tx2">
                  <a:lumMod val="75000"/>
                </a:schemeClr>
              </a:solidFill>
              <a:latin typeface="Athletics Regular" panose="02000000000000000000" pitchFamily="50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218592" y="3169537"/>
            <a:ext cx="4533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solidFill>
                  <a:srgbClr val="002060"/>
                </a:solidFill>
                <a:latin typeface="Athletics Regular" panose="02000000000000000000" pitchFamily="50" charset="0"/>
              </a:rPr>
              <a:t>Demografische gegevens:</a:t>
            </a:r>
            <a:endParaRPr lang="nl-NL" sz="2800" i="1" dirty="0">
              <a:solidFill>
                <a:srgbClr val="002060"/>
              </a:solidFill>
              <a:latin typeface="Athletics Regular" panose="02000000000000000000" pitchFamily="50" charset="0"/>
            </a:endParaRPr>
          </a:p>
        </p:txBody>
      </p:sp>
      <p:graphicFrame>
        <p:nvGraphicFramePr>
          <p:cNvPr id="12" name="Tabe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172982"/>
              </p:ext>
            </p:extLst>
          </p:nvPr>
        </p:nvGraphicFramePr>
        <p:xfrm>
          <a:off x="2295104" y="4146277"/>
          <a:ext cx="7478700" cy="197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9350">
                  <a:extLst>
                    <a:ext uri="{9D8B030D-6E8A-4147-A177-3AD203B41FA5}">
                      <a16:colId xmlns:a16="http://schemas.microsoft.com/office/drawing/2014/main" val="1696967166"/>
                    </a:ext>
                  </a:extLst>
                </a:gridCol>
                <a:gridCol w="3739350">
                  <a:extLst>
                    <a:ext uri="{9D8B030D-6E8A-4147-A177-3AD203B41FA5}">
                      <a16:colId xmlns:a16="http://schemas.microsoft.com/office/drawing/2014/main" val="1720692009"/>
                    </a:ext>
                  </a:extLst>
                </a:gridCol>
              </a:tblGrid>
              <a:tr h="197323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Inwonersaantal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Geslacht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Leeftijd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Inkomen</a:t>
                      </a:r>
                      <a:endParaRPr lang="nl-NL" sz="2800" i="1" dirty="0">
                        <a:solidFill>
                          <a:srgbClr val="00206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Herkomst</a:t>
                      </a:r>
                    </a:p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Burgerlijke staat</a:t>
                      </a:r>
                    </a:p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Opleiding</a:t>
                      </a:r>
                    </a:p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Gezinssamenstelling</a:t>
                      </a:r>
                      <a:endParaRPr lang="nl-NL" sz="2800" i="1" dirty="0">
                        <a:solidFill>
                          <a:srgbClr val="00206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73253795"/>
                  </a:ext>
                </a:extLst>
              </a:tr>
            </a:tbl>
          </a:graphicData>
        </a:graphic>
      </p:graphicFrame>
      <p:sp>
        <p:nvSpPr>
          <p:cNvPr id="2" name="TextBox 11">
            <a:extLst>
              <a:ext uri="{FF2B5EF4-FFF2-40B4-BE49-F238E27FC236}">
                <a16:creationId xmlns:a16="http://schemas.microsoft.com/office/drawing/2014/main" id="{3FABFFCC-8749-A385-D7B5-435C74911DD9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  <p:pic>
        <p:nvPicPr>
          <p:cNvPr id="3" name="Picture 2" descr="Marktonderzoek: hoe een documentair onderzoek uitvoeren?">
            <a:extLst>
              <a:ext uri="{FF2B5EF4-FFF2-40B4-BE49-F238E27FC236}">
                <a16:creationId xmlns:a16="http://schemas.microsoft.com/office/drawing/2014/main" id="{26D5CDDF-CB8A-895D-6916-AEE2898D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6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2101904"/>
            <a:ext cx="901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Athletics Regular" panose="02000000000000000000" pitchFamily="50" charset="0"/>
              </a:rPr>
              <a:t>Wat voor data kan je vinden voor deskresearch?</a:t>
            </a:r>
            <a:endParaRPr lang="nl-NL" dirty="0">
              <a:solidFill>
                <a:schemeClr val="tx2">
                  <a:lumMod val="75000"/>
                </a:schemeClr>
              </a:solidFill>
              <a:latin typeface="Athletics Regular" panose="02000000000000000000" pitchFamily="50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218592" y="3169537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solidFill>
                  <a:srgbClr val="002060"/>
                </a:solidFill>
                <a:latin typeface="Athletics Regular" panose="02000000000000000000" pitchFamily="50" charset="0"/>
              </a:rPr>
              <a:t>Fysieke en sociale gegevens:</a:t>
            </a:r>
            <a:endParaRPr lang="nl-NL" sz="2800" i="1" dirty="0">
              <a:solidFill>
                <a:srgbClr val="002060"/>
              </a:solidFill>
              <a:latin typeface="Athletics Regular" panose="02000000000000000000" pitchFamily="50" charset="0"/>
            </a:endParaRPr>
          </a:p>
        </p:txBody>
      </p:sp>
      <p:graphicFrame>
        <p:nvGraphicFramePr>
          <p:cNvPr id="12" name="Tabe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72764"/>
              </p:ext>
            </p:extLst>
          </p:nvPr>
        </p:nvGraphicFramePr>
        <p:xfrm>
          <a:off x="2295104" y="4146277"/>
          <a:ext cx="3739350" cy="197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9350">
                  <a:extLst>
                    <a:ext uri="{9D8B030D-6E8A-4147-A177-3AD203B41FA5}">
                      <a16:colId xmlns:a16="http://schemas.microsoft.com/office/drawing/2014/main" val="1696967166"/>
                    </a:ext>
                  </a:extLst>
                </a:gridCol>
              </a:tblGrid>
              <a:tr h="197323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Leefbaarheid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Sociale veiligheid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Overlast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…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3253795"/>
                  </a:ext>
                </a:extLst>
              </a:tr>
            </a:tbl>
          </a:graphicData>
        </a:graphic>
      </p:graphicFrame>
      <p:sp>
        <p:nvSpPr>
          <p:cNvPr id="2" name="TextBox 11">
            <a:extLst>
              <a:ext uri="{FF2B5EF4-FFF2-40B4-BE49-F238E27FC236}">
                <a16:creationId xmlns:a16="http://schemas.microsoft.com/office/drawing/2014/main" id="{3FABFFCC-8749-A385-D7B5-435C74911DD9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  <p:pic>
        <p:nvPicPr>
          <p:cNvPr id="3" name="Picture 2" descr="Marktonderzoek: hoe een documentair onderzoek uitvoeren?">
            <a:extLst>
              <a:ext uri="{FF2B5EF4-FFF2-40B4-BE49-F238E27FC236}">
                <a16:creationId xmlns:a16="http://schemas.microsoft.com/office/drawing/2014/main" id="{EE34F176-6E70-4811-8E13-CAD4FEEE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0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2101904"/>
            <a:ext cx="901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Athletics Regular" panose="02000000000000000000" pitchFamily="50" charset="0"/>
              </a:rPr>
              <a:t>Wat voor data kan je vinden voor deskresearch?</a:t>
            </a:r>
            <a:endParaRPr lang="nl-NL" dirty="0">
              <a:solidFill>
                <a:schemeClr val="tx2">
                  <a:lumMod val="75000"/>
                </a:schemeClr>
              </a:solidFill>
              <a:latin typeface="Athletics Regular" panose="02000000000000000000" pitchFamily="50" charset="0"/>
            </a:endParaRPr>
          </a:p>
        </p:txBody>
      </p:sp>
      <p:graphicFrame>
        <p:nvGraphicFramePr>
          <p:cNvPr id="12" name="Tabe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478564"/>
              </p:ext>
            </p:extLst>
          </p:nvPr>
        </p:nvGraphicFramePr>
        <p:xfrm>
          <a:off x="1656040" y="3912577"/>
          <a:ext cx="8879919" cy="197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79919">
                  <a:extLst>
                    <a:ext uri="{9D8B030D-6E8A-4147-A177-3AD203B41FA5}">
                      <a16:colId xmlns:a16="http://schemas.microsoft.com/office/drawing/2014/main" val="1696967166"/>
                    </a:ext>
                  </a:extLst>
                </a:gridCol>
              </a:tblGrid>
              <a:tr h="197323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Tilburg in cijfers: 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2"/>
                        </a:rPr>
                        <a:t>https://tilburg.incijfers.nl/dashboard/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Stadsmonitor: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3"/>
                        </a:rPr>
                        <a:t>https://tb.incijfers.nl/viewer/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Centraal Bureau voor de Statistiek: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4"/>
                        </a:rPr>
                        <a:t>https://www.cbs.nl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 err="1">
                          <a:solidFill>
                            <a:srgbClr val="002060"/>
                          </a:solidFill>
                        </a:rPr>
                        <a:t>Oozo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: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5"/>
                        </a:rPr>
                        <a:t>https://www.oozo.nl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3253795"/>
                  </a:ext>
                </a:extLst>
              </a:tr>
            </a:tbl>
          </a:graphicData>
        </a:graphic>
      </p:graphicFrame>
      <p:sp>
        <p:nvSpPr>
          <p:cNvPr id="2" name="TextBox 11">
            <a:extLst>
              <a:ext uri="{FF2B5EF4-FFF2-40B4-BE49-F238E27FC236}">
                <a16:creationId xmlns:a16="http://schemas.microsoft.com/office/drawing/2014/main" id="{3FABFFCC-8749-A385-D7B5-435C74911DD9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ECC6536-A423-FBFF-D24A-E8E6DCBF69DB}"/>
              </a:ext>
            </a:extLst>
          </p:cNvPr>
          <p:cNvSpPr txBox="1"/>
          <p:nvPr/>
        </p:nvSpPr>
        <p:spPr>
          <a:xfrm>
            <a:off x="1656040" y="3244259"/>
            <a:ext cx="7139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 dirty="0">
                <a:solidFill>
                  <a:srgbClr val="FFC000"/>
                </a:solidFill>
                <a:latin typeface="Athletics Regular" panose="02000000000000000000" pitchFamily="50" charset="0"/>
                <a:ea typeface="+mj-ea"/>
                <a:cs typeface="+mj-cs"/>
              </a:rPr>
              <a:t>Interessante websites</a:t>
            </a:r>
            <a:endParaRPr lang="en-US" sz="1600" dirty="0">
              <a:solidFill>
                <a:srgbClr val="FFC000"/>
              </a:solidFill>
              <a:latin typeface="Athletics Regular" panose="02000000000000000000" pitchFamily="50" charset="0"/>
            </a:endParaRPr>
          </a:p>
        </p:txBody>
      </p:sp>
      <p:pic>
        <p:nvPicPr>
          <p:cNvPr id="3" name="Picture 2" descr="Marktonderzoek: hoe een documentair onderzoek uitvoeren?">
            <a:extLst>
              <a:ext uri="{FF2B5EF4-FFF2-40B4-BE49-F238E27FC236}">
                <a16:creationId xmlns:a16="http://schemas.microsoft.com/office/drawing/2014/main" id="{E20797DF-02B1-1029-6499-351A25A9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357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199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Opdracht deskresearch</a:t>
            </a:r>
            <a:endParaRPr lang="en-US" sz="2800" dirty="0">
              <a:solidFill>
                <a:srgbClr val="FFC000"/>
              </a:solidFill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199" y="1690688"/>
            <a:ext cx="10670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Font typeface="+mj-lt"/>
              <a:buAutoNum type="alphaLcParenR"/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Onderzoek minimaal 8 demografische gegevens van Tilburg centrum</a:t>
            </a:r>
          </a:p>
          <a:p>
            <a:pPr marL="742950" indent="-742950" algn="just">
              <a:buFont typeface="+mj-lt"/>
              <a:buAutoNum type="alphaLcParenR"/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Onderzoek fysieke en sociale gegevens </a:t>
            </a:r>
          </a:p>
          <a:p>
            <a:pPr marL="742950" indent="-742950" algn="just">
              <a:buFont typeface="+mj-lt"/>
              <a:buAutoNum type="alphaLcParenR"/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Wat voor eerste conclusies kan je trekken uit het onderzoek van vraag a en b?</a:t>
            </a:r>
          </a:p>
          <a:p>
            <a:pPr algn="just"/>
            <a:endParaRPr lang="nl-NL" sz="2400" b="1" u="sng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Marktonderzoek: hoe een documentair onderzoek uitvoeren?">
            <a:extLst>
              <a:ext uri="{FF2B5EF4-FFF2-40B4-BE49-F238E27FC236}">
                <a16:creationId xmlns:a16="http://schemas.microsoft.com/office/drawing/2014/main" id="{3734FEE3-5086-26CA-E88D-75565B8D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8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Marktonderzoek</a:t>
            </a:r>
            <a:endParaRPr lang="nl-NL" sz="4400" dirty="0">
              <a:solidFill>
                <a:srgbClr val="0006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Inventarisatie plangebied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b="1" dirty="0">
                <a:latin typeface="Arial" panose="020B0604020202020204" pitchFamily="34" charset="0"/>
                <a:cs typeface="Arial" panose="020B0604020202020204" pitchFamily="34" charset="0"/>
              </a:rPr>
              <a:t> Marktonderzoek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Ontwerp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Natuur in de stad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4" y="1729015"/>
            <a:ext cx="5616947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Beoordelingsformulier - verantwoordingsdocument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Intro TP 2 ‘Marktonderzoek’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Deadline TP 1 ‘Inventariseren plangebied’</a:t>
            </a: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070480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>
                <a:latin typeface="Arial" panose="020B0604020202020204" pitchFamily="34" charset="0"/>
                <a:cs typeface="Arial" panose="020B0604020202020204" pitchFamily="34" charset="0"/>
              </a:rPr>
              <a:t>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b="1" dirty="0">
                <a:latin typeface="Arial" panose="020B0604020202020204" pitchFamily="34" charset="0"/>
                <a:cs typeface="Arial" panose="020B0604020202020204" pitchFamily="34" charset="0"/>
              </a:rPr>
              <a:t>Verantwoordingsdocument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79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Hoe verwerk je de data?</a:t>
            </a:r>
            <a:endParaRPr lang="nl-NL" sz="240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4" descr="https://c.s-microsoft.com/nl-nl/CMSImages/Image_PictureOfData_713x389.png?version=8b515ddf-a7c3-41d3-672a-b3615f617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32" y="2795391"/>
            <a:ext cx="5539100" cy="30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DE770B82-68D8-75A2-1271-9C15C0289D4B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  <p:pic>
        <p:nvPicPr>
          <p:cNvPr id="3" name="Picture 2" descr="Marktonderzoek: hoe een documentair onderzoek uitvoeren?">
            <a:extLst>
              <a:ext uri="{FF2B5EF4-FFF2-40B4-BE49-F238E27FC236}">
                <a16:creationId xmlns:a16="http://schemas.microsoft.com/office/drawing/2014/main" id="{D508BCF6-033D-A7D5-4C96-98982A10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78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200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>
                <a:latin typeface="+mj-lt"/>
                <a:ea typeface="+mj-ea"/>
                <a:cs typeface="+mj-cs"/>
              </a:rPr>
              <a:t>Presentatietechnieken</a:t>
            </a:r>
            <a:endParaRPr lang="en-US" sz="2800"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Inwoners </a:t>
            </a:r>
            <a:r>
              <a:rPr lang="nl-NL" sz="3600" b="1" i="1">
                <a:solidFill>
                  <a:schemeClr val="tx2">
                    <a:lumMod val="75000"/>
                  </a:schemeClr>
                </a:solidFill>
                <a:latin typeface="+mj-lt"/>
              </a:rPr>
              <a:t>De Blaak</a:t>
            </a:r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 als voorbeeld</a:t>
            </a:r>
            <a:endParaRPr lang="nl-NL" sz="2400" b="1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136" y="2587130"/>
            <a:ext cx="6172567" cy="2874894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470910" y="5388968"/>
            <a:ext cx="90144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1400">
                <a:solidFill>
                  <a:schemeClr val="tx2">
                    <a:lumMod val="75000"/>
                  </a:schemeClr>
                </a:solidFill>
                <a:latin typeface="+mj-lt"/>
              </a:rPr>
              <a:t>Bron: www.cbs.nl</a:t>
            </a:r>
            <a:endParaRPr lang="nl-NL" sz="105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Marktonderzoek: hoe een documentair onderzoek uitvoeren?">
            <a:extLst>
              <a:ext uri="{FF2B5EF4-FFF2-40B4-BE49-F238E27FC236}">
                <a16:creationId xmlns:a16="http://schemas.microsoft.com/office/drawing/2014/main" id="{B7EF5A66-4F41-FFAD-F7FB-857FBF910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1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200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>
                <a:latin typeface="+mj-lt"/>
                <a:ea typeface="+mj-ea"/>
                <a:cs typeface="+mj-cs"/>
              </a:rPr>
              <a:t>Presentatietechnieken</a:t>
            </a:r>
            <a:endParaRPr lang="en-US" sz="2800"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Cirkeldiagram</a:t>
            </a:r>
            <a:endParaRPr lang="nl-NL" sz="2400" b="1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456" y="1690689"/>
            <a:ext cx="7207530" cy="4288024"/>
          </a:xfrm>
          <a:prstGeom prst="rect">
            <a:avLst/>
          </a:prstGeom>
        </p:spPr>
      </p:pic>
      <p:pic>
        <p:nvPicPr>
          <p:cNvPr id="2" name="Picture 2" descr="Marktonderzoek: hoe een documentair onderzoek uitvoeren?">
            <a:extLst>
              <a:ext uri="{FF2B5EF4-FFF2-40B4-BE49-F238E27FC236}">
                <a16:creationId xmlns:a16="http://schemas.microsoft.com/office/drawing/2014/main" id="{84C29DDE-424C-665B-5622-C578EDD99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07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200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>
                <a:latin typeface="+mj-lt"/>
                <a:ea typeface="+mj-ea"/>
                <a:cs typeface="+mj-cs"/>
              </a:rPr>
              <a:t>Presentatietechnieken</a:t>
            </a:r>
            <a:endParaRPr lang="en-US" sz="2800"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Staafdiagram</a:t>
            </a:r>
            <a:endParaRPr lang="nl-NL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" name="Grafiek 4"/>
          <p:cNvGraphicFramePr>
            <a:graphicFrameLocks/>
          </p:cNvGraphicFramePr>
          <p:nvPr/>
        </p:nvGraphicFramePr>
        <p:xfrm>
          <a:off x="3795853" y="1690689"/>
          <a:ext cx="7337368" cy="4106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2" descr="Marktonderzoek: hoe een documentair onderzoek uitvoeren?">
            <a:extLst>
              <a:ext uri="{FF2B5EF4-FFF2-40B4-BE49-F238E27FC236}">
                <a16:creationId xmlns:a16="http://schemas.microsoft.com/office/drawing/2014/main" id="{F5107F91-3DC7-A866-A825-3F10EBA4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433510"/>
            <a:ext cx="1441055" cy="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294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731" y="1350335"/>
            <a:ext cx="7052278" cy="45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18475"/>
            <a:ext cx="10515600" cy="1008667"/>
          </a:xfrm>
        </p:spPr>
        <p:txBody>
          <a:bodyPr>
            <a:normAutofit/>
          </a:bodyPr>
          <a:lstStyle/>
          <a:p>
            <a:r>
              <a:rPr lang="nl-NL" b="1" dirty="0"/>
              <a:t>Aan de slag</a:t>
            </a:r>
            <a:r>
              <a:rPr lang="nl-NL" dirty="0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66538" y="1774656"/>
            <a:ext cx="100911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Opdracht: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Bereid je voor op je fieldresearch. Doe je een enquête of interview, bereid dan minimaal 6 vragen voor (voor woensdag). Bij een experiment of observatie schrijf je het idee uit.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Stel jezelf de vraag: “Wat wil ik weten over mijn doelgroep?”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Geef </a:t>
            </a:r>
            <a:r>
              <a:rPr lang="nl-NL" sz="2800" b="1" dirty="0"/>
              <a:t>uiterlijk vandaag </a:t>
            </a:r>
            <a:r>
              <a:rPr lang="nl-NL" sz="2800" dirty="0"/>
              <a:t>bij Robbin aan welk soort fieldresearch jullie groepje gaat doen.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2873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Betrouwbaarheid en validiteit</a:t>
            </a:r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66537" y="1774656"/>
            <a:ext cx="108605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nl-NL" sz="2000" b="1" dirty="0"/>
              <a:t>Betrouwbaarheid</a:t>
            </a:r>
          </a:p>
          <a:p>
            <a:pPr lvl="2"/>
            <a:r>
              <a:rPr lang="nl-NL" sz="2000" dirty="0"/>
              <a:t>Kloppen de uitkomsten en/of gebruik je het juiste meetinstrument</a:t>
            </a:r>
          </a:p>
          <a:p>
            <a:pPr lvl="2"/>
            <a:endParaRPr lang="nl-NL" sz="2000" b="1" dirty="0"/>
          </a:p>
          <a:p>
            <a:pPr lvl="2"/>
            <a:r>
              <a:rPr lang="nl-NL" sz="2000" dirty="0"/>
              <a:t>“Als ik hetzelfde nog een keer zo zou onderzoeken en de omstandigheden zijn niet veranderd, krijg ik dan dezelfde uitslag?”</a:t>
            </a:r>
            <a:endParaRPr lang="nl-NL" sz="2000" b="1" dirty="0"/>
          </a:p>
          <a:p>
            <a:pPr lvl="2"/>
            <a:endParaRPr lang="nl-NL" sz="2000" b="1" dirty="0"/>
          </a:p>
          <a:p>
            <a:r>
              <a:rPr lang="nl-NL" sz="1400" dirty="0"/>
              <a:t>	</a:t>
            </a:r>
            <a:r>
              <a:rPr lang="nl-NL" sz="2000" b="1" dirty="0"/>
              <a:t>Validiteit</a:t>
            </a:r>
          </a:p>
          <a:p>
            <a:r>
              <a:rPr lang="nl-NL" sz="2000" b="1" dirty="0"/>
              <a:t>	</a:t>
            </a:r>
            <a:r>
              <a:rPr lang="nl-NL" sz="2000" dirty="0"/>
              <a:t>Meet wat je wil weten?</a:t>
            </a:r>
          </a:p>
          <a:p>
            <a:endParaRPr lang="nl-NL" sz="2000" b="1" dirty="0"/>
          </a:p>
          <a:p>
            <a:r>
              <a:rPr lang="nl-NL" sz="2000" dirty="0"/>
              <a:t>	“Geven de resultaten uit mijn onderzoek antwoord op hetgeen wat ik wil 	onderzoeken?”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223496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Betrouwbaarheid en validiteit</a:t>
            </a:r>
            <a:r>
              <a:rPr lang="nl-NL"/>
              <a:t> </a:t>
            </a:r>
          </a:p>
        </p:txBody>
      </p:sp>
      <p:pic>
        <p:nvPicPr>
          <p:cNvPr id="1026" name="Picture 2" descr="Betrouwbaarheid en validiteit « Petersnijders.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80" y="1690688"/>
            <a:ext cx="7691639" cy="31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55455-AA1C-4984-98F4-AF60B2B7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Tussenproducten &amp; feedback friends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021CEEAF-BAB8-2A08-26C3-BF65709B4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811331"/>
              </p:ext>
            </p:extLst>
          </p:nvPr>
        </p:nvGraphicFramePr>
        <p:xfrm>
          <a:off x="363682" y="2006060"/>
          <a:ext cx="11464636" cy="3987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8850">
                  <a:extLst>
                    <a:ext uri="{9D8B030D-6E8A-4147-A177-3AD203B41FA5}">
                      <a16:colId xmlns:a16="http://schemas.microsoft.com/office/drawing/2014/main" val="1942284656"/>
                    </a:ext>
                  </a:extLst>
                </a:gridCol>
                <a:gridCol w="3721261">
                  <a:extLst>
                    <a:ext uri="{9D8B030D-6E8A-4147-A177-3AD203B41FA5}">
                      <a16:colId xmlns:a16="http://schemas.microsoft.com/office/drawing/2014/main" val="3276103868"/>
                    </a:ext>
                  </a:extLst>
                </a:gridCol>
                <a:gridCol w="3864525">
                  <a:extLst>
                    <a:ext uri="{9D8B030D-6E8A-4147-A177-3AD203B41FA5}">
                      <a16:colId xmlns:a16="http://schemas.microsoft.com/office/drawing/2014/main" val="697772427"/>
                    </a:ext>
                  </a:extLst>
                </a:gridCol>
              </a:tblGrid>
              <a:tr h="3987416">
                <a:tc>
                  <a:txBody>
                    <a:bodyPr/>
                    <a:lstStyle/>
                    <a:p>
                      <a:r>
                        <a:rPr lang="nl-NL" b="1" dirty="0">
                          <a:effectLst/>
                          <a:latin typeface="Arial" panose="020B0604020202020204" pitchFamily="34" charset="0"/>
                        </a:rPr>
                        <a:t>TP1 Inventariseren plangebied</a:t>
                      </a:r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Groepsproduct / individueel product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Intro = vrijdag 19 april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Deadline = </a:t>
                      </a:r>
                      <a:r>
                        <a:rPr lang="nl-NL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woensdag 15 mei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Feedback friends = vrijdag 17 mei</a:t>
                      </a:r>
                    </a:p>
                    <a:p>
                      <a:endParaRPr lang="nl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b="1" dirty="0">
                          <a:effectLst/>
                          <a:latin typeface="Arial" panose="020B0604020202020204" pitchFamily="34" charset="0"/>
                        </a:rPr>
                        <a:t>TP2 Marktonderzoek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Groepsproduct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Intro = </a:t>
                      </a:r>
                      <a:r>
                        <a:rPr lang="nl-NL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woensdag 15 mei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Deadline = vrijdag 24 mei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Feedback friends = vrijdag 31 mei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b="1" dirty="0">
                          <a:effectLst/>
                          <a:latin typeface="Arial" panose="020B0604020202020204" pitchFamily="34" charset="0"/>
                        </a:rPr>
                        <a:t>TP3 Ontwerp </a:t>
                      </a:r>
                    </a:p>
                    <a:p>
                      <a:endParaRPr lang="nl-NL" b="1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b="0" dirty="0">
                          <a:effectLst/>
                          <a:latin typeface="Arial" panose="020B0604020202020204" pitchFamily="34" charset="0"/>
                        </a:rPr>
                        <a:t>G</a:t>
                      </a:r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roepsproduct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Intro = woensdag 22 mei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Deadline  = woensdag 5 juni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Feedback friends = vrijdag 14 juni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566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14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FBA21282-1422-511F-AE3F-22FED53C5C61}"/>
              </a:ext>
            </a:extLst>
          </p:cNvPr>
          <p:cNvGrpSpPr/>
          <p:nvPr/>
        </p:nvGrpSpPr>
        <p:grpSpPr>
          <a:xfrm>
            <a:off x="254577" y="629136"/>
            <a:ext cx="10681855" cy="5599728"/>
            <a:chOff x="228600" y="1122219"/>
            <a:chExt cx="10681855" cy="5599728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BBAA0AA4-7950-3C39-F4F5-3E3BA56BF51F}"/>
                </a:ext>
              </a:extLst>
            </p:cNvPr>
            <p:cNvGrpSpPr/>
            <p:nvPr/>
          </p:nvGrpSpPr>
          <p:grpSpPr>
            <a:xfrm>
              <a:off x="228600" y="1122219"/>
              <a:ext cx="10681855" cy="5599728"/>
              <a:chOff x="228600" y="1485899"/>
              <a:chExt cx="9881755" cy="5236047"/>
            </a:xfrm>
          </p:grpSpPr>
          <p:grpSp>
            <p:nvGrpSpPr>
              <p:cNvPr id="10" name="Groep 9">
                <a:extLst>
                  <a:ext uri="{FF2B5EF4-FFF2-40B4-BE49-F238E27FC236}">
                    <a16:creationId xmlns:a16="http://schemas.microsoft.com/office/drawing/2014/main" id="{730E667B-B5AF-250F-9782-750DDF78FDBA}"/>
                  </a:ext>
                </a:extLst>
              </p:cNvPr>
              <p:cNvGrpSpPr/>
              <p:nvPr/>
            </p:nvGrpSpPr>
            <p:grpSpPr>
              <a:xfrm>
                <a:off x="228600" y="1485899"/>
                <a:ext cx="9881755" cy="5236047"/>
                <a:chOff x="228600" y="1485899"/>
                <a:chExt cx="9881755" cy="5236047"/>
              </a:xfrm>
            </p:grpSpPr>
            <p:pic>
              <p:nvPicPr>
                <p:cNvPr id="1026" name="Picture 2" descr="Design thinking, gewoon doen! 5 concrete stappen - Frankwatching">
                  <a:extLst>
                    <a:ext uri="{FF2B5EF4-FFF2-40B4-BE49-F238E27FC236}">
                      <a16:creationId xmlns:a16="http://schemas.microsoft.com/office/drawing/2014/main" id="{A6D130DD-F261-3C3E-FB0B-21EA7EBF77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485899"/>
                  <a:ext cx="9881755" cy="52360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Rechthoek 3">
                  <a:extLst>
                    <a:ext uri="{FF2B5EF4-FFF2-40B4-BE49-F238E27FC236}">
                      <a16:creationId xmlns:a16="http://schemas.microsoft.com/office/drawing/2014/main" id="{FED2806F-6AF7-AF55-432D-E9535349DEC2}"/>
                    </a:ext>
                  </a:extLst>
                </p:cNvPr>
                <p:cNvSpPr/>
                <p:nvPr/>
              </p:nvSpPr>
              <p:spPr>
                <a:xfrm>
                  <a:off x="405245" y="4281055"/>
                  <a:ext cx="1891146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" name="Rechthoek 4">
                  <a:extLst>
                    <a:ext uri="{FF2B5EF4-FFF2-40B4-BE49-F238E27FC236}">
                      <a16:creationId xmlns:a16="http://schemas.microsoft.com/office/drawing/2014/main" id="{2C5FF5CB-185C-DA21-D3BF-80E40C53A8A2}"/>
                    </a:ext>
                  </a:extLst>
                </p:cNvPr>
                <p:cNvSpPr/>
                <p:nvPr/>
              </p:nvSpPr>
              <p:spPr>
                <a:xfrm>
                  <a:off x="1198417" y="2940627"/>
                  <a:ext cx="2105892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Rechthoek 5">
                  <a:extLst>
                    <a:ext uri="{FF2B5EF4-FFF2-40B4-BE49-F238E27FC236}">
                      <a16:creationId xmlns:a16="http://schemas.microsoft.com/office/drawing/2014/main" id="{E57AA398-D83C-A1D4-4AAE-1D813FF3BCF9}"/>
                    </a:ext>
                  </a:extLst>
                </p:cNvPr>
                <p:cNvSpPr/>
                <p:nvPr/>
              </p:nvSpPr>
              <p:spPr>
                <a:xfrm>
                  <a:off x="2739736" y="1963882"/>
                  <a:ext cx="1766455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7FA0C793-E78B-9CF8-C621-44874C3E2060}"/>
                    </a:ext>
                  </a:extLst>
                </p:cNvPr>
                <p:cNvSpPr/>
                <p:nvPr/>
              </p:nvSpPr>
              <p:spPr>
                <a:xfrm>
                  <a:off x="6885709" y="2009126"/>
                  <a:ext cx="1905000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" name="Rechthoek 7">
                  <a:extLst>
                    <a:ext uri="{FF2B5EF4-FFF2-40B4-BE49-F238E27FC236}">
                      <a16:creationId xmlns:a16="http://schemas.microsoft.com/office/drawing/2014/main" id="{5FFEE95A-A635-EC60-8316-B32A76BDB7B3}"/>
                    </a:ext>
                  </a:extLst>
                </p:cNvPr>
                <p:cNvSpPr/>
                <p:nvPr/>
              </p:nvSpPr>
              <p:spPr>
                <a:xfrm>
                  <a:off x="7907481" y="2940627"/>
                  <a:ext cx="1905000" cy="931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470143AC-0D04-67AA-7483-768CDDA89DEA}"/>
                    </a:ext>
                  </a:extLst>
                </p:cNvPr>
                <p:cNvSpPr/>
                <p:nvPr/>
              </p:nvSpPr>
              <p:spPr>
                <a:xfrm>
                  <a:off x="8343900" y="4315258"/>
                  <a:ext cx="1766455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9420B1F5-37F0-509F-E4CA-5EE0921CB713}"/>
                  </a:ext>
                </a:extLst>
              </p:cNvPr>
              <p:cNvSpPr/>
              <p:nvPr/>
            </p:nvSpPr>
            <p:spPr>
              <a:xfrm>
                <a:off x="602673" y="5642264"/>
                <a:ext cx="966354" cy="292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A2EEDF09-2FCD-BFF4-8DB5-81C5AF7FFACC}"/>
                </a:ext>
              </a:extLst>
            </p:cNvPr>
            <p:cNvSpPr/>
            <p:nvPr/>
          </p:nvSpPr>
          <p:spPr>
            <a:xfrm>
              <a:off x="9483961" y="5567273"/>
              <a:ext cx="1141815" cy="312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FBFB187-5FF3-4FF9-9604-7E1C8716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879"/>
            <a:ext cx="6144491" cy="614994"/>
          </a:xfrm>
        </p:spPr>
        <p:txBody>
          <a:bodyPr>
            <a:normAutofit/>
          </a:bodyPr>
          <a:lstStyle/>
          <a:p>
            <a:r>
              <a:rPr lang="nl-NL" sz="3200">
                <a:latin typeface="Athletics Bold" panose="02000000000000000000" pitchFamily="50" charset="0"/>
              </a:rPr>
              <a:t>Hoe gaan we dat doen?!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AE39DA1-E557-0E53-7DDE-0B64BCB56A10}"/>
              </a:ext>
            </a:extLst>
          </p:cNvPr>
          <p:cNvSpPr txBox="1"/>
          <p:nvPr/>
        </p:nvSpPr>
        <p:spPr>
          <a:xfrm>
            <a:off x="73808" y="3739693"/>
            <a:ext cx="258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Oorsprong</a:t>
            </a:r>
          </a:p>
          <a:p>
            <a:r>
              <a:rPr lang="nl-NL">
                <a:latin typeface="Athletics Regular" panose="02000000000000000000" pitchFamily="50" charset="0"/>
              </a:rPr>
              <a:t>Wat is de geschiedenis van het gebied?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53921A6-3A00-CA99-3D41-893A7AC76CF5}"/>
              </a:ext>
            </a:extLst>
          </p:cNvPr>
          <p:cNvSpPr txBox="1"/>
          <p:nvPr/>
        </p:nvSpPr>
        <p:spPr>
          <a:xfrm>
            <a:off x="830171" y="2234238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Omgevingsanalyse</a:t>
            </a:r>
          </a:p>
          <a:p>
            <a:r>
              <a:rPr lang="nl-NL">
                <a:latin typeface="Athletics Regular" panose="02000000000000000000" pitchFamily="50" charset="0"/>
              </a:rPr>
              <a:t>Inventariseer informatie over plangebied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4C8A031-3A29-BA0A-E459-953A64C63506}"/>
              </a:ext>
            </a:extLst>
          </p:cNvPr>
          <p:cNvSpPr txBox="1"/>
          <p:nvPr/>
        </p:nvSpPr>
        <p:spPr>
          <a:xfrm>
            <a:off x="263497" y="5546461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Vraagstuk</a:t>
            </a:r>
          </a:p>
          <a:p>
            <a:r>
              <a:rPr lang="nl-NL">
                <a:latin typeface="Athletics Regular" panose="02000000000000000000" pitchFamily="50" charset="0"/>
              </a:rPr>
              <a:t>Wat zijn de wensen van de opdrachtgever?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D03F971-F000-5EDA-D5A9-B97665DC3FD6}"/>
              </a:ext>
            </a:extLst>
          </p:cNvPr>
          <p:cNvSpPr txBox="1"/>
          <p:nvPr/>
        </p:nvSpPr>
        <p:spPr>
          <a:xfrm>
            <a:off x="2376006" y="936344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Thema’s</a:t>
            </a:r>
          </a:p>
          <a:p>
            <a:r>
              <a:rPr lang="nl-NL">
                <a:latin typeface="Athletics Regular" panose="02000000000000000000" pitchFamily="50" charset="0"/>
              </a:rPr>
              <a:t>Eerste ideeën op gebied van CE, VT, LS, SW en WE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2BC4153-2D29-2FFB-18AB-5318F105B547}"/>
              </a:ext>
            </a:extLst>
          </p:cNvPr>
          <p:cNvSpPr txBox="1"/>
          <p:nvPr/>
        </p:nvSpPr>
        <p:spPr>
          <a:xfrm>
            <a:off x="7543925" y="951859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Marktonderzoek</a:t>
            </a:r>
          </a:p>
          <a:p>
            <a:r>
              <a:rPr lang="nl-NL">
                <a:latin typeface="Athletics Regular" panose="02000000000000000000" pitchFamily="50" charset="0"/>
              </a:rPr>
              <a:t>Wie is de doelgroep? Wat zijn hun wensen?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9E2C8CE-07FF-8996-7AB2-22256DD25A3B}"/>
              </a:ext>
            </a:extLst>
          </p:cNvPr>
          <p:cNvSpPr txBox="1"/>
          <p:nvPr/>
        </p:nvSpPr>
        <p:spPr>
          <a:xfrm>
            <a:off x="8687928" y="2148924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Scenario’s</a:t>
            </a:r>
            <a:r>
              <a:rPr lang="nl-NL" b="1">
                <a:solidFill>
                  <a:srgbClr val="D60093"/>
                </a:solidFill>
                <a:latin typeface="Athletics Regular" panose="02000000000000000000" pitchFamily="50" charset="0"/>
              </a:rPr>
              <a:t> </a:t>
            </a:r>
          </a:p>
          <a:p>
            <a:r>
              <a:rPr lang="nl-NL">
                <a:latin typeface="Athletics Regular" panose="02000000000000000000" pitchFamily="50" charset="0"/>
              </a:rPr>
              <a:t>Wat zijn mogelijke oplossingen?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614B81A-E314-B259-CA01-C4B62DF63812}"/>
              </a:ext>
            </a:extLst>
          </p:cNvPr>
          <p:cNvSpPr txBox="1"/>
          <p:nvPr/>
        </p:nvSpPr>
        <p:spPr>
          <a:xfrm>
            <a:off x="9026952" y="3655014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Testen</a:t>
            </a:r>
          </a:p>
          <a:p>
            <a:r>
              <a:rPr lang="nl-NL">
                <a:latin typeface="Athletics Regular" panose="02000000000000000000" pitchFamily="50" charset="0"/>
              </a:rPr>
              <a:t>Wat vindt de doelgroep van de eerste ideeën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C87A30A-EC52-84FB-5983-E76380C4B6FF}"/>
              </a:ext>
            </a:extLst>
          </p:cNvPr>
          <p:cNvSpPr txBox="1"/>
          <p:nvPr/>
        </p:nvSpPr>
        <p:spPr>
          <a:xfrm>
            <a:off x="9584818" y="4898296"/>
            <a:ext cx="2677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Presenteren</a:t>
            </a:r>
          </a:p>
          <a:p>
            <a:r>
              <a:rPr lang="nl-NL">
                <a:latin typeface="Athletics Regular" panose="02000000000000000000" pitchFamily="50" charset="0"/>
              </a:rPr>
              <a:t>Presenteer je ontwerp aan de opdrachtgever</a:t>
            </a:r>
          </a:p>
        </p:txBody>
      </p:sp>
    </p:spTree>
    <p:extLst>
      <p:ext uri="{BB962C8B-B14F-4D97-AF65-F5344CB8AC3E}">
        <p14:creationId xmlns:p14="http://schemas.microsoft.com/office/powerpoint/2010/main" val="391286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A0AD8-2BBA-448E-A828-CEB453C1E3A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7765473" cy="424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>
                <a:latin typeface="Athletics Bold" panose="02000000000000000000" pitchFamily="50" charset="0"/>
              </a:rPr>
              <a:t>Planning op hoofdlijnen (week 1 – 5) 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08E3B34-B420-498D-83F3-2AA3C8F1409E}"/>
              </a:ext>
            </a:extLst>
          </p:cNvPr>
          <p:cNvGraphicFramePr>
            <a:graphicFrameLocks noGrp="1"/>
          </p:cNvGraphicFramePr>
          <p:nvPr/>
        </p:nvGraphicFramePr>
        <p:xfrm>
          <a:off x="975590" y="1027906"/>
          <a:ext cx="9488055" cy="5648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53269">
                  <a:extLst>
                    <a:ext uri="{9D8B030D-6E8A-4147-A177-3AD203B41FA5}">
                      <a16:colId xmlns:a16="http://schemas.microsoft.com/office/drawing/2014/main" val="3605072931"/>
                    </a:ext>
                  </a:extLst>
                </a:gridCol>
                <a:gridCol w="8234786">
                  <a:extLst>
                    <a:ext uri="{9D8B030D-6E8A-4147-A177-3AD203B41FA5}">
                      <a16:colId xmlns:a16="http://schemas.microsoft.com/office/drawing/2014/main" val="2078154552"/>
                    </a:ext>
                  </a:extLst>
                </a:gridCol>
              </a:tblGrid>
              <a:tr h="2177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000" b="1">
                          <a:effectLst/>
                        </a:rPr>
                        <a:t>Week </a:t>
                      </a:r>
                      <a:endParaRPr lang="nl-NL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000" b="1">
                          <a:effectLst/>
                        </a:rPr>
                        <a:t>Algemene info </a:t>
                      </a:r>
                      <a:endParaRPr lang="nl-NL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372524"/>
                  </a:ext>
                </a:extLst>
              </a:tr>
              <a:tr h="7735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>
                          <a:effectLst/>
                        </a:rPr>
                        <a:t>1 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1600" b="1" kern="1200">
                          <a:solidFill>
                            <a:srgbClr val="00B050"/>
                          </a:solidFill>
                        </a:rPr>
                        <a:t>Opstart periode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1600" i="1" kern="1200">
                          <a:solidFill>
                            <a:schemeClr val="dk1"/>
                          </a:solidFill>
                        </a:rPr>
                        <a:t>Intro TP 1 ‘Inventarisatie van plangebied’ </a:t>
                      </a:r>
                    </a:p>
                    <a:p>
                      <a:r>
                        <a:rPr lang="nl-NL" sz="1600" b="1">
                          <a:solidFill>
                            <a:srgbClr val="0070C0"/>
                          </a:solidFill>
                        </a:rPr>
                        <a:t>Vraagstuk </a:t>
                      </a:r>
                      <a:r>
                        <a:rPr lang="nl-NL" sz="1600"/>
                        <a:t>Wat zijn de wensen van de opdrachtgever?</a:t>
                      </a:r>
                    </a:p>
                    <a:p>
                      <a:r>
                        <a:rPr lang="nl-NL" sz="1600" b="1">
                          <a:solidFill>
                            <a:srgbClr val="0070C0"/>
                          </a:solidFill>
                        </a:rPr>
                        <a:t>Oorsprong </a:t>
                      </a:r>
                      <a:r>
                        <a:rPr lang="nl-NL" sz="1600"/>
                        <a:t>Wat is de geschiedenis van het gebied?</a:t>
                      </a:r>
                    </a:p>
                    <a:p>
                      <a:endParaRPr lang="nl-NL" sz="1600">
                        <a:latin typeface="Athletics Regular" panose="02000000000000000000" pitchFamily="50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300457"/>
                  </a:ext>
                </a:extLst>
              </a:tr>
              <a:tr h="4515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>
                          <a:effectLst/>
                        </a:rPr>
                        <a:t>2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kern="1200">
                          <a:solidFill>
                            <a:schemeClr val="dk1"/>
                          </a:solidFill>
                        </a:rPr>
                        <a:t>Groep vormen</a:t>
                      </a:r>
                    </a:p>
                    <a:p>
                      <a:endParaRPr lang="nl-NL" sz="1600" b="1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nl-NL" sz="1600" b="1">
                          <a:solidFill>
                            <a:srgbClr val="0070C0"/>
                          </a:solidFill>
                        </a:rPr>
                        <a:t>Omgevingsanalyse </a:t>
                      </a:r>
                      <a:r>
                        <a:rPr lang="nl-NL" sz="1600"/>
                        <a:t>Inventariseer informatie over plangebied</a:t>
                      </a:r>
                    </a:p>
                    <a:p>
                      <a:r>
                        <a:rPr lang="nl-NL" sz="1600" b="1">
                          <a:solidFill>
                            <a:srgbClr val="0070C0"/>
                          </a:solidFill>
                        </a:rPr>
                        <a:t>Thema’s </a:t>
                      </a:r>
                      <a:r>
                        <a:rPr lang="nl-NL" sz="1600"/>
                        <a:t>Eerste ideeën op gebied van CE, VT, LS, SW en WE</a:t>
                      </a:r>
                    </a:p>
                    <a:p>
                      <a:endParaRPr lang="nl-NL" sz="1600">
                        <a:latin typeface="Athletics Regular" panose="02000000000000000000" pitchFamily="50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579980"/>
                  </a:ext>
                </a:extLst>
              </a:tr>
              <a:tr h="171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>
                          <a:effectLst/>
                        </a:rPr>
                        <a:t>3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600" i="1" dirty="0">
                          <a:effectLst/>
                        </a:rPr>
                        <a:t>Intro TP 2 ‘</a:t>
                      </a:r>
                      <a:r>
                        <a:rPr lang="en-GB" sz="1600" i="1" dirty="0" err="1">
                          <a:effectLst/>
                        </a:rPr>
                        <a:t>Marktonderzoek</a:t>
                      </a:r>
                      <a:r>
                        <a:rPr lang="en-GB" sz="1600" i="1" dirty="0">
                          <a:effectLst/>
                        </a:rPr>
                        <a:t>’</a:t>
                      </a:r>
                    </a:p>
                    <a:p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Marktonderzoek </a:t>
                      </a:r>
                      <a:r>
                        <a:rPr lang="nl-NL" sz="1600" dirty="0"/>
                        <a:t>Wie is de doelgroep? Wat zijn hun wensen?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252673"/>
                  </a:ext>
                </a:extLst>
              </a:tr>
              <a:tr h="3501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>
                          <a:effectLst/>
                        </a:rPr>
                        <a:t>4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1600" i="1">
                          <a:effectLst/>
                        </a:rPr>
                        <a:t>Intro TP 3 ‘Ontwerp’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>
                          <a:solidFill>
                            <a:srgbClr val="0070C0"/>
                          </a:solidFill>
                        </a:rPr>
                        <a:t>Marktonderzoek </a:t>
                      </a:r>
                      <a:r>
                        <a:rPr lang="nl-NL" sz="1600"/>
                        <a:t>Wie is de doelgroep? Wat zijn hun wensen?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16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Presenteren</a:t>
                      </a:r>
                      <a:r>
                        <a:rPr lang="nl-NL" sz="1600">
                          <a:effectLst/>
                        </a:rPr>
                        <a:t> Workshop maquettebouw </a:t>
                      </a:r>
                      <a:r>
                        <a:rPr lang="nl-NL" sz="1600" err="1">
                          <a:effectLst/>
                        </a:rPr>
                        <a:t>Avans</a:t>
                      </a:r>
                      <a:endParaRPr lang="nl-NL" sz="1600">
                        <a:effectLst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969719"/>
                  </a:ext>
                </a:extLst>
              </a:tr>
              <a:tr h="171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>
                          <a:effectLst/>
                        </a:rPr>
                        <a:t>5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Scenario’s</a:t>
                      </a:r>
                      <a:r>
                        <a:rPr lang="nl-NL" sz="1600" b="1" dirty="0">
                          <a:solidFill>
                            <a:srgbClr val="D60093"/>
                          </a:solidFill>
                        </a:rPr>
                        <a:t> </a:t>
                      </a:r>
                      <a:r>
                        <a:rPr lang="nl-NL" sz="1600" dirty="0"/>
                        <a:t>Wat zijn mogelijke oplossingen?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39716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65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thinking, gewoon doen! 5 concrete stappen - Frankwatching">
            <a:extLst>
              <a:ext uri="{FF2B5EF4-FFF2-40B4-BE49-F238E27FC236}">
                <a16:creationId xmlns:a16="http://schemas.microsoft.com/office/drawing/2014/main" id="{A6D130DD-F261-3C3E-FB0B-21EA7EBF7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9" b="67271"/>
          <a:stretch/>
        </p:blipFill>
        <p:spPr bwMode="auto">
          <a:xfrm>
            <a:off x="6224954" y="629136"/>
            <a:ext cx="4720398" cy="18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FA0C793-E78B-9CF8-C621-44874C3E2060}"/>
              </a:ext>
            </a:extLst>
          </p:cNvPr>
          <p:cNvSpPr/>
          <p:nvPr/>
        </p:nvSpPr>
        <p:spPr>
          <a:xfrm>
            <a:off x="7429034" y="1345223"/>
            <a:ext cx="2198543" cy="172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FFEE95A-A635-EC60-8316-B32A76BDB7B3}"/>
              </a:ext>
            </a:extLst>
          </p:cNvPr>
          <p:cNvSpPr/>
          <p:nvPr/>
        </p:nvSpPr>
        <p:spPr>
          <a:xfrm>
            <a:off x="8564117" y="2184905"/>
            <a:ext cx="2059243" cy="996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0143AC-0D04-67AA-7483-768CDDA89DEA}"/>
              </a:ext>
            </a:extLst>
          </p:cNvPr>
          <p:cNvSpPr/>
          <p:nvPr/>
        </p:nvSpPr>
        <p:spPr>
          <a:xfrm>
            <a:off x="9035872" y="3655014"/>
            <a:ext cx="1909480" cy="1044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2EEDF09-2FCD-BFF4-8DB5-81C5AF7FFACC}"/>
              </a:ext>
            </a:extLst>
          </p:cNvPr>
          <p:cNvSpPr/>
          <p:nvPr/>
        </p:nvSpPr>
        <p:spPr>
          <a:xfrm>
            <a:off x="9509938" y="5074190"/>
            <a:ext cx="1141815" cy="312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BFB187-5FF3-4FF9-9604-7E1C8716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879"/>
            <a:ext cx="6144491" cy="614994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thletics Bold" panose="02000000000000000000" pitchFamily="50" charset="0"/>
              </a:rPr>
              <a:t>Intro TP 2 Marktonderzoek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2BC4153-2D29-2FFB-18AB-5318F105B547}"/>
              </a:ext>
            </a:extLst>
          </p:cNvPr>
          <p:cNvSpPr txBox="1"/>
          <p:nvPr/>
        </p:nvSpPr>
        <p:spPr>
          <a:xfrm>
            <a:off x="7543925" y="951859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Marktonderzoek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Wie is de doelgroep? Wat zijn hun wensen?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C97C0F25-10A2-D0FA-2CBF-293CAC228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55" r="-25" b="-567"/>
          <a:stretch/>
        </p:blipFill>
        <p:spPr>
          <a:xfrm>
            <a:off x="6777280" y="2848329"/>
            <a:ext cx="3034050" cy="376348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8DE3875C-62ED-F203-49DC-A86595BBF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236"/>
          <a:stretch/>
        </p:blipFill>
        <p:spPr>
          <a:xfrm>
            <a:off x="3538276" y="2848329"/>
            <a:ext cx="3044650" cy="368504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D52879F2-80A2-D956-1E25-B4367135C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20" t="33073" r="48333"/>
          <a:stretch/>
        </p:blipFill>
        <p:spPr>
          <a:xfrm>
            <a:off x="299272" y="2865832"/>
            <a:ext cx="3044650" cy="3667537"/>
          </a:xfrm>
          <a:prstGeom prst="rect">
            <a:avLst/>
          </a:prstGeom>
        </p:spPr>
      </p:pic>
      <p:pic>
        <p:nvPicPr>
          <p:cNvPr id="1034" name="Picture 10" descr="7 verschillen tussen Facebook Lead Ads en LinkedIn Lead Ads - Intelligent  Online">
            <a:extLst>
              <a:ext uri="{FF2B5EF4-FFF2-40B4-BE49-F238E27FC236}">
                <a16:creationId xmlns:a16="http://schemas.microsoft.com/office/drawing/2014/main" id="{B16E9F1F-352C-FDD5-68B1-D2D7C0FA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97" y="740873"/>
            <a:ext cx="2688127" cy="26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3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thinking, gewoon doen! 5 concrete stappen - Frankwatching">
            <a:extLst>
              <a:ext uri="{FF2B5EF4-FFF2-40B4-BE49-F238E27FC236}">
                <a16:creationId xmlns:a16="http://schemas.microsoft.com/office/drawing/2014/main" id="{A6D130DD-F261-3C3E-FB0B-21EA7EBF7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9" b="67271"/>
          <a:stretch/>
        </p:blipFill>
        <p:spPr bwMode="auto">
          <a:xfrm>
            <a:off x="6224954" y="629136"/>
            <a:ext cx="4720398" cy="18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FA0C793-E78B-9CF8-C621-44874C3E2060}"/>
              </a:ext>
            </a:extLst>
          </p:cNvPr>
          <p:cNvSpPr/>
          <p:nvPr/>
        </p:nvSpPr>
        <p:spPr>
          <a:xfrm>
            <a:off x="7429034" y="1345223"/>
            <a:ext cx="2198543" cy="172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FFEE95A-A635-EC60-8316-B32A76BDB7B3}"/>
              </a:ext>
            </a:extLst>
          </p:cNvPr>
          <p:cNvSpPr/>
          <p:nvPr/>
        </p:nvSpPr>
        <p:spPr>
          <a:xfrm>
            <a:off x="8564117" y="2184905"/>
            <a:ext cx="2059243" cy="996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0143AC-0D04-67AA-7483-768CDDA89DEA}"/>
              </a:ext>
            </a:extLst>
          </p:cNvPr>
          <p:cNvSpPr/>
          <p:nvPr/>
        </p:nvSpPr>
        <p:spPr>
          <a:xfrm>
            <a:off x="9035872" y="3655014"/>
            <a:ext cx="1909480" cy="1044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2EEDF09-2FCD-BFF4-8DB5-81C5AF7FFACC}"/>
              </a:ext>
            </a:extLst>
          </p:cNvPr>
          <p:cNvSpPr/>
          <p:nvPr/>
        </p:nvSpPr>
        <p:spPr>
          <a:xfrm>
            <a:off x="9509938" y="5074190"/>
            <a:ext cx="1141815" cy="312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BFB187-5FF3-4FF9-9604-7E1C8716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879"/>
            <a:ext cx="6144491" cy="614994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thletics Bold" panose="02000000000000000000" pitchFamily="50" charset="0"/>
              </a:rPr>
              <a:t>Intro TP 2 Marktonderzoek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2BC4153-2D29-2FFB-18AB-5318F105B547}"/>
              </a:ext>
            </a:extLst>
          </p:cNvPr>
          <p:cNvSpPr txBox="1"/>
          <p:nvPr/>
        </p:nvSpPr>
        <p:spPr>
          <a:xfrm>
            <a:off x="7543925" y="951859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Marktonderzoek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Wie is de doelgroep? Wat zijn hun wensen?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2203A42-E18D-0967-CA61-3EB2D97B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" y="965630"/>
            <a:ext cx="5376974" cy="104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marktonderzoek opzetten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doelgroep analyse maken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 resultaten van een marktonderzoek verwerken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46922B8-671E-D79A-46B6-7D3A3344E3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1805" r="10840"/>
          <a:stretch/>
        </p:blipFill>
        <p:spPr>
          <a:xfrm>
            <a:off x="204627" y="951859"/>
            <a:ext cx="365691" cy="503851"/>
          </a:xfrm>
          <a:prstGeom prst="rect">
            <a:avLst/>
          </a:prstGeom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4BCADEE9-B6A1-6F1E-7500-F49971F54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" y="2096730"/>
            <a:ext cx="5380618" cy="2339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Leerproduct</a:t>
            </a:r>
            <a:r>
              <a:rPr lang="nl-NL" sz="1400" b="1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r>
              <a:rPr lang="nl-NL" sz="1100" b="1" dirty="0">
                <a:ea typeface="Calibri" pitchFamily="34" charset="0"/>
                <a:cs typeface="Arial" charset="0"/>
              </a:rPr>
              <a:t>		</a:t>
            </a:r>
          </a:p>
          <a:p>
            <a:pPr eaLnBrk="0" hangingPunct="0"/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verslag dat bestaat uit 2 onderdelen: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Excel verslag waarin je de doelgroep van de opdrachtgever analyseert en grafisch presenteert.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aanbeveling op basis van de 4C’s. </a:t>
            </a:r>
          </a:p>
          <a:p>
            <a:pPr eaLnBrk="0" hangingPunct="0"/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In het verslag komt het volgende aan bod: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Deskresearch met daarin minimaal 8 demografische gegevens. Verwerk ze in een diagram.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beschrijving van de 4C’s voor het gebied dit gebied.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aanbeveling voor de opdrachtgever op basis van de externe data, dit wederom m.b.v. de 4C’s.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Bronvermelding.</a:t>
            </a: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70FF99E0-1C5F-952F-D552-9668783D9B3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399" y="2096730"/>
            <a:ext cx="336563" cy="41072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B1A2BC4-41ED-C789-0FB9-79E50627C7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638" y="4428159"/>
            <a:ext cx="363900" cy="568913"/>
          </a:xfrm>
          <a:prstGeom prst="rect">
            <a:avLst/>
          </a:prstGeom>
        </p:spPr>
      </p:pic>
      <p:sp>
        <p:nvSpPr>
          <p:cNvPr id="27" name="Rectangle 4">
            <a:extLst>
              <a:ext uri="{FF2B5EF4-FFF2-40B4-BE49-F238E27FC236}">
                <a16:creationId xmlns:a16="http://schemas.microsoft.com/office/drawing/2014/main" id="{DDD78F33-FE6E-32E4-5C67-45119C8E3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" y="4520492"/>
            <a:ext cx="5380618" cy="196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Leerpad	</a:t>
            </a:r>
            <a:r>
              <a:rPr lang="nl-NL" sz="14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	</a:t>
            </a:r>
            <a:r>
              <a:rPr lang="nl-NL" sz="1200" b="1" dirty="0">
                <a:ea typeface="Calibri" pitchFamily="34" charset="0"/>
                <a:cs typeface="Arial" charset="0"/>
              </a:rPr>
              <a:t>	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Gebruik voor je deskresearch o.a. de websites uit de PPT “Deskresearch’. 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Onderzoek het gebied van jullie groep op minimaal 8 demografische gegevens (zie PPT).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Verwerk de gegevens in Excel met bijpassende diagrammen.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Beschrijf de 4C’s van dit centrum gebied op dit moment.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Schrijf een aanbeveling m.b.v. de 4C’s en jullie externe data voor de opdrachtgever.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Zorg voor een overzichtelijk Excel verslag waarin alle eerder genoemde punten aan bod komen.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5381251-15E8-44FA-0B5C-303CE40C741C}"/>
              </a:ext>
            </a:extLst>
          </p:cNvPr>
          <p:cNvGrpSpPr/>
          <p:nvPr/>
        </p:nvGrpSpPr>
        <p:grpSpPr>
          <a:xfrm>
            <a:off x="6329678" y="2156028"/>
            <a:ext cx="5674052" cy="3321498"/>
            <a:chOff x="6329678" y="2156028"/>
            <a:chExt cx="5674052" cy="3321498"/>
          </a:xfrm>
        </p:grpSpPr>
        <p:pic>
          <p:nvPicPr>
            <p:cNvPr id="1028" name="Picture 4" descr="Top 10 Cool Excel Charts and Graphs to Visualize Your Data">
              <a:extLst>
                <a:ext uri="{FF2B5EF4-FFF2-40B4-BE49-F238E27FC236}">
                  <a16:creationId xmlns:a16="http://schemas.microsoft.com/office/drawing/2014/main" id="{B710B9CC-EA24-3AF9-0707-F0F3415A8F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32"/>
            <a:stretch/>
          </p:blipFill>
          <p:spPr bwMode="auto">
            <a:xfrm>
              <a:off x="6329678" y="2591276"/>
              <a:ext cx="5635684" cy="28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at is Excel? | SeniorWeb">
              <a:extLst>
                <a:ext uri="{FF2B5EF4-FFF2-40B4-BE49-F238E27FC236}">
                  <a16:creationId xmlns:a16="http://schemas.microsoft.com/office/drawing/2014/main" id="{E696879C-65A0-893E-DFE0-A8FBA6DAD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6079" y="2156028"/>
              <a:ext cx="1537651" cy="153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24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A78D92C8-7B2A-BEE8-B453-1EB17802C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397" y="1143393"/>
            <a:ext cx="6144491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6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6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600" b="1" dirty="0">
                <a:solidFill>
                  <a:srgbClr val="00B050"/>
                </a:solidFill>
                <a:latin typeface="+mj-lt"/>
                <a:ea typeface="Calibri" pitchFamily="34" charset="0"/>
                <a:cs typeface="Arial" charset="0"/>
              </a:rPr>
              <a:t>Een marktonderzoek opzetten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600" dirty="0">
                <a:latin typeface="+mj-lt"/>
                <a:ea typeface="Calibri" pitchFamily="34" charset="0"/>
                <a:cs typeface="Arial" charset="0"/>
              </a:rPr>
              <a:t>Een doelgroep analyse maken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600" dirty="0">
                <a:latin typeface="+mj-lt"/>
                <a:ea typeface="Calibri" pitchFamily="34" charset="0"/>
                <a:cs typeface="Arial" charset="0"/>
              </a:rPr>
              <a:t>De resultaten van een marktonderzoek verwerken 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402839E4-1FAF-C57C-760C-B32111B0C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805" r="10840"/>
          <a:stretch/>
        </p:blipFill>
        <p:spPr>
          <a:xfrm>
            <a:off x="274320" y="1081856"/>
            <a:ext cx="709111" cy="977017"/>
          </a:xfrm>
          <a:prstGeom prst="rect">
            <a:avLst/>
          </a:prstGeom>
        </p:spPr>
      </p:pic>
      <p:pic>
        <p:nvPicPr>
          <p:cNvPr id="17" name="Picture 2" descr="8 manieren om branche- en marktonderzoek te doen | Ikgastarten">
            <a:extLst>
              <a:ext uri="{FF2B5EF4-FFF2-40B4-BE49-F238E27FC236}">
                <a16:creationId xmlns:a16="http://schemas.microsoft.com/office/drawing/2014/main" id="{3BE91C29-5710-1CF1-45CD-2E74ACE0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59" y="2867548"/>
            <a:ext cx="6974826" cy="28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2C6C33-C376-119D-9393-333C1126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879"/>
            <a:ext cx="6144491" cy="614994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thletics Bold" panose="02000000000000000000" pitchFamily="50" charset="0"/>
              </a:rPr>
              <a:t>Intro TP 2 Marktonderzoek</a:t>
            </a:r>
          </a:p>
        </p:txBody>
      </p:sp>
    </p:spTree>
    <p:extLst>
      <p:ext uri="{BB962C8B-B14F-4D97-AF65-F5344CB8AC3E}">
        <p14:creationId xmlns:p14="http://schemas.microsoft.com/office/powerpoint/2010/main" val="265266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Soorten marktonderzoek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32186"/>
          </a:xfrm>
        </p:spPr>
        <p:txBody>
          <a:bodyPr/>
          <a:lstStyle/>
          <a:p>
            <a:r>
              <a:rPr lang="nl-NL" b="1" dirty="0">
                <a:solidFill>
                  <a:srgbClr val="0070C0"/>
                </a:solidFill>
              </a:rPr>
              <a:t>Deskresearch (Secundair onderzoek/ bronnenonderzoek)</a:t>
            </a:r>
          </a:p>
          <a:p>
            <a:pPr marL="457200" lvl="1" indent="0">
              <a:buNone/>
            </a:pPr>
            <a:r>
              <a:rPr lang="nl-NL" i="1" dirty="0"/>
              <a:t>Er wordt gebruik gemaakt van gegevens die binnen de onderneming (intern) of bij andere ondernemingen (extern) bekend zijn.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Marktonderzoek: hoe een documentair onderzoek uitvoere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549" y="2731084"/>
            <a:ext cx="1940104" cy="129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06" y="4000360"/>
            <a:ext cx="1959479" cy="186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838200" y="4492748"/>
            <a:ext cx="6096000" cy="876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nl-NL" sz="2800" b="1" dirty="0">
                <a:solidFill>
                  <a:srgbClr val="0070C0"/>
                </a:solidFill>
              </a:rPr>
              <a:t>Fieldresearch (Primair onderzoek)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l-NL" sz="2400" i="1" dirty="0">
                <a:solidFill>
                  <a:prstClr val="black"/>
                </a:solidFill>
                <a:latin typeface="Calibri"/>
                <a:cs typeface="+mn-cs"/>
              </a:rPr>
              <a:t>Er wordt gezocht naar nieuwe gegevens. </a:t>
            </a:r>
          </a:p>
        </p:txBody>
      </p:sp>
    </p:spTree>
    <p:extLst>
      <p:ext uri="{BB962C8B-B14F-4D97-AF65-F5344CB8AC3E}">
        <p14:creationId xmlns:p14="http://schemas.microsoft.com/office/powerpoint/2010/main" val="3120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5" ma:contentTypeDescription="Een nieuw document maken." ma:contentTypeScope="" ma:versionID="b705bd57771d5b5977f7919ee309c30f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05c3486ec18a18b1f535a3b94463eec2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</documentManagement>
</p:properties>
</file>

<file path=customXml/itemProps1.xml><?xml version="1.0" encoding="utf-8"?>
<ds:datastoreItem xmlns:ds="http://schemas.openxmlformats.org/officeDocument/2006/customXml" ds:itemID="{B59EFF39-14D8-40AE-BB1E-B9BAC9160DBE}"/>
</file>

<file path=customXml/itemProps2.xml><?xml version="1.0" encoding="utf-8"?>
<ds:datastoreItem xmlns:ds="http://schemas.openxmlformats.org/officeDocument/2006/customXml" ds:itemID="{822128FB-CB77-4997-84E0-704A850031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B2397C-196E-44BE-9D15-1909B3D28B89}">
  <ds:schemaRefs>
    <ds:schemaRef ds:uri="http://schemas.microsoft.com/office/2006/metadata/properties"/>
    <ds:schemaRef ds:uri="http://schemas.microsoft.com/office/infopath/2007/PartnerControls"/>
    <ds:schemaRef ds:uri="c6f82ce1-f6df-49a5-8b49-cf8409a27aa4"/>
    <ds:schemaRef ds:uri="2c4f0c93-2979-4f27-aab2-70de959323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3175</TotalTime>
  <Words>1070</Words>
  <Application>Microsoft Office PowerPoint</Application>
  <PresentationFormat>Breedbeeld</PresentationFormat>
  <Paragraphs>223</Paragraphs>
  <Slides>27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6" baseType="lpstr">
      <vt:lpstr>Agency FB</vt:lpstr>
      <vt:lpstr>Arial</vt:lpstr>
      <vt:lpstr>Athletics Bold</vt:lpstr>
      <vt:lpstr>Athletics ExtraBold</vt:lpstr>
      <vt:lpstr>Athletics Regular</vt:lpstr>
      <vt:lpstr>Calibri</vt:lpstr>
      <vt:lpstr>Calibri Light</vt:lpstr>
      <vt:lpstr>Wingdings</vt:lpstr>
      <vt:lpstr>1_Kantoorthema</vt:lpstr>
      <vt:lpstr>Inrichting van een gebied Leerjaar 1 – periode 4</vt:lpstr>
      <vt:lpstr>PowerPoint-presentatie</vt:lpstr>
      <vt:lpstr>Tussenproducten &amp; feedback friends</vt:lpstr>
      <vt:lpstr>Hoe gaan we dat doen?! </vt:lpstr>
      <vt:lpstr>PowerPoint-presentatie</vt:lpstr>
      <vt:lpstr>Intro TP 2 Marktonderzoek</vt:lpstr>
      <vt:lpstr>Intro TP 2 Marktonderzoek</vt:lpstr>
      <vt:lpstr>Intro TP 2 Marktonderzoek</vt:lpstr>
      <vt:lpstr>Soorten marktonderzoek</vt:lpstr>
      <vt:lpstr>Deskresearch  (Secundair onderzoek/ bronnenonderzoek)</vt:lpstr>
      <vt:lpstr>Fieldresearch  (Primair onderzoek)</vt:lpstr>
      <vt:lpstr>Fieldresearch  (Primair onderzoek)</vt:lpstr>
      <vt:lpstr>Fieldresearch  (Primair onderzoek)</vt:lpstr>
      <vt:lpstr>Fieldresearch  (Primair onderzoek)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de slag </vt:lpstr>
      <vt:lpstr>Betrouwbaarheid en validiteit </vt:lpstr>
      <vt:lpstr>Betrouwbaarheid en validiteit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Pascalle Cup</dc:creator>
  <cp:lastModifiedBy>Thomas Noordeloos</cp:lastModifiedBy>
  <cp:revision>6</cp:revision>
  <dcterms:created xsi:type="dcterms:W3CDTF">2022-04-18T20:43:08Z</dcterms:created>
  <dcterms:modified xsi:type="dcterms:W3CDTF">2024-05-15T08:58:49Z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